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927713" cy="32762825"/>
  <p:notesSz cx="9928225" cy="6797675"/>
  <p:defaultTextStyle>
    <a:defPPr>
      <a:defRPr lang="en-US"/>
    </a:defPPr>
    <a:lvl1pPr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1pPr>
    <a:lvl2pPr marL="2055813" indent="-1598613"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2pPr>
    <a:lvl3pPr marL="4113213" indent="-3198813"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3pPr>
    <a:lvl4pPr marL="6170613" indent="-4799013"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4pPr>
    <a:lvl5pPr marL="8226425" indent="-6397625"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5pPr>
    <a:lvl6pPr marL="2286000" algn="l" defTabSz="914400" rtl="0" eaLnBrk="1" latinLnBrk="0" hangingPunct="1">
      <a:defRPr sz="8100" kern="1200">
        <a:solidFill>
          <a:schemeClr val="tx1"/>
        </a:solidFill>
        <a:latin typeface="Calibri" pitchFamily="34" charset="0"/>
        <a:ea typeface="MS PGothic" pitchFamily="34" charset="-128"/>
        <a:cs typeface="+mn-cs"/>
      </a:defRPr>
    </a:lvl6pPr>
    <a:lvl7pPr marL="2743200" algn="l" defTabSz="914400" rtl="0" eaLnBrk="1" latinLnBrk="0" hangingPunct="1">
      <a:defRPr sz="8100" kern="1200">
        <a:solidFill>
          <a:schemeClr val="tx1"/>
        </a:solidFill>
        <a:latin typeface="Calibri" pitchFamily="34" charset="0"/>
        <a:ea typeface="MS PGothic" pitchFamily="34" charset="-128"/>
        <a:cs typeface="+mn-cs"/>
      </a:defRPr>
    </a:lvl7pPr>
    <a:lvl8pPr marL="3200400" algn="l" defTabSz="914400" rtl="0" eaLnBrk="1" latinLnBrk="0" hangingPunct="1">
      <a:defRPr sz="8100" kern="1200">
        <a:solidFill>
          <a:schemeClr val="tx1"/>
        </a:solidFill>
        <a:latin typeface="Calibri" pitchFamily="34" charset="0"/>
        <a:ea typeface="MS PGothic" pitchFamily="34" charset="-128"/>
        <a:cs typeface="+mn-cs"/>
      </a:defRPr>
    </a:lvl8pPr>
    <a:lvl9pPr marL="3657600" algn="l" defTabSz="914400" rtl="0" eaLnBrk="1" latinLnBrk="0" hangingPunct="1">
      <a:defRPr sz="8100"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80"/>
    <a:srgbClr val="800080"/>
    <a:srgbClr val="FF00FF"/>
    <a:srgbClr val="A15BB3"/>
    <a:srgbClr val="CC0099"/>
    <a:srgbClr val="FEFF9F"/>
    <a:srgbClr val="FFFF66"/>
    <a:srgbClr val="0080FF"/>
    <a:srgbClr val="9E99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38B1855-1B75-4FBE-930C-398BA8C253C6}" styleName="Στυλ με θέμα 2 - Έμφαση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Μεσαίο στυλ 4 - Έμφαση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Φωτεινό στυλ 3 - Έμφαση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8746" autoAdjust="0"/>
  </p:normalViewPr>
  <p:slideViewPr>
    <p:cSldViewPr snapToGrid="0" snapToObjects="1">
      <p:cViewPr>
        <p:scale>
          <a:sx n="40" d="100"/>
          <a:sy n="40" d="100"/>
        </p:scale>
        <p:origin x="1632" y="-72"/>
      </p:cViewPr>
      <p:guideLst>
        <p:guide orient="horz" pos="10319"/>
        <p:guide pos="13836"/>
      </p:guideLst>
    </p:cSldViewPr>
  </p:slideViewPr>
  <p:outlineViewPr>
    <p:cViewPr>
      <p:scale>
        <a:sx n="33" d="100"/>
        <a:sy n="33" d="100"/>
      </p:scale>
      <p:origin x="0" y="664"/>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1" d="100"/>
          <a:sy n="51" d="100"/>
        </p:scale>
        <p:origin x="-2922" y="-96"/>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evaefstratiadou:Dropbox:LOGO%20THALES:&#922;&#945;&#964;&#945;&#947;&#961;&#945;&#966;&#942;%20&#952;&#949;&#961;&#945;&#960;&#949;&#965;&#964;&#953;&#954;&#942;&#962;%20&#960;&#959;&#961;&#949;&#943;&#945;&#962;%20SFA:CSF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evaefstratiadou:Dropbox:LOGO%20THALES:&#922;&#945;&#964;&#945;&#947;&#961;&#945;&#966;&#942;%20&#952;&#949;&#961;&#945;&#960;&#949;&#965;&#964;&#953;&#954;&#942;&#962;%20&#960;&#959;&#961;&#949;&#943;&#945;&#962;%20SFA:CSF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evaefstratiadou:Library:Application%20Support:Microsoft:Office:Office%202011%20AutoRecovery:CSFA%20(version%201).xlsb"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evaefstratiadou:Dropbox:LOGO%20THALES:&#922;&#945;&#964;&#945;&#947;&#961;&#945;&#966;&#942;%20&#952;&#949;&#961;&#945;&#960;&#949;&#965;&#964;&#953;&#954;&#942;&#962;%20&#960;&#959;&#961;&#949;&#943;&#945;&#962;%20SFA:CSF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evaefstratiadou:Dropbox:LOGO%20THALES:&#922;&#945;&#964;&#945;&#947;&#961;&#945;&#966;&#942;%20&#952;&#949;&#961;&#945;&#960;&#949;&#965;&#964;&#953;&#954;&#942;&#962;%20&#960;&#959;&#961;&#949;&#943;&#945;&#962;%20SFA:CSF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SAQOL%20GHQ%20ASHA%20BDAE%20BN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SAQOL%20GHQ%20ASHA%20BDAE%20B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400">
                <a:latin typeface="+mj-lt"/>
              </a:defRPr>
            </a:pPr>
            <a:r>
              <a:rPr lang="en-US" sz="1400" dirty="0">
                <a:latin typeface="+mn-lt"/>
              </a:rPr>
              <a:t>BDAE Results: Acoustic Comprehension Subtest</a:t>
            </a:r>
          </a:p>
        </c:rich>
      </c:tx>
      <c:layout>
        <c:manualLayout>
          <c:xMode val="edge"/>
          <c:yMode val="edge"/>
          <c:x val="0.216271091782747"/>
          <c:y val="2.8007121306781398E-2"/>
        </c:manualLayout>
      </c:layout>
      <c:overlay val="0"/>
    </c:title>
    <c:autoTitleDeleted val="0"/>
    <c:plotArea>
      <c:layout>
        <c:manualLayout>
          <c:layoutTarget val="inner"/>
          <c:xMode val="edge"/>
          <c:yMode val="edge"/>
          <c:x val="5.6158181821501799E-2"/>
          <c:y val="0.169723155119095"/>
          <c:w val="0.92065133922557796"/>
          <c:h val="0.68063611890985698"/>
        </c:manualLayout>
      </c:layout>
      <c:barChart>
        <c:barDir val="col"/>
        <c:grouping val="clustered"/>
        <c:varyColors val="0"/>
        <c:ser>
          <c:idx val="1"/>
          <c:order val="0"/>
          <c:tx>
            <c:strRef>
              <c:f>Sheet1!$K$14</c:f>
              <c:strCache>
                <c:ptCount val="1"/>
                <c:pt idx="0">
                  <c:v>CS</c:v>
                </c:pt>
              </c:strCache>
            </c:strRef>
          </c:tx>
          <c:spPr>
            <a:solidFill>
              <a:srgbClr val="CC0099"/>
            </a:solidFill>
            <a:ln w="47625">
              <a:noFill/>
            </a:ln>
          </c:spPr>
          <c:invertIfNegative val="0"/>
          <c:dLbls>
            <c:dLblPos val="inEnd"/>
            <c:showLegendKey val="0"/>
            <c:showVal val="1"/>
            <c:showCatName val="0"/>
            <c:showSerName val="0"/>
            <c:showPercent val="0"/>
            <c:showBubbleSize val="0"/>
            <c:showLeaderLines val="0"/>
          </c:dLbls>
          <c:cat>
            <c:strRef>
              <c:f>Sheet1!$L$12:$N$12</c:f>
              <c:strCache>
                <c:ptCount val="3"/>
                <c:pt idx="0">
                  <c:v> Pre-treatment </c:v>
                </c:pt>
                <c:pt idx="1">
                  <c:v>Post-treatment</c:v>
                </c:pt>
                <c:pt idx="2">
                  <c:v>Follow -Up</c:v>
                </c:pt>
              </c:strCache>
            </c:strRef>
          </c:cat>
          <c:val>
            <c:numRef>
              <c:f>Sheet1!$L$14:$N$14</c:f>
              <c:numCache>
                <c:formatCode>General</c:formatCode>
                <c:ptCount val="3"/>
                <c:pt idx="0">
                  <c:v>21</c:v>
                </c:pt>
                <c:pt idx="1">
                  <c:v>55.5</c:v>
                </c:pt>
                <c:pt idx="2">
                  <c:v>64</c:v>
                </c:pt>
              </c:numCache>
            </c:numRef>
          </c:val>
        </c:ser>
        <c:ser>
          <c:idx val="0"/>
          <c:order val="1"/>
          <c:tx>
            <c:strRef>
              <c:f>Sheet1!$K$13</c:f>
              <c:strCache>
                <c:ptCount val="1"/>
                <c:pt idx="0">
                  <c:v>TT</c:v>
                </c:pt>
              </c:strCache>
            </c:strRef>
          </c:tx>
          <c:spPr>
            <a:solidFill>
              <a:srgbClr val="9E99F5"/>
            </a:solidFill>
            <a:ln w="47625">
              <a:noFill/>
            </a:ln>
          </c:spPr>
          <c:invertIfNegative val="0"/>
          <c:dLbls>
            <c:dLblPos val="inEnd"/>
            <c:showLegendKey val="0"/>
            <c:showVal val="1"/>
            <c:showCatName val="0"/>
            <c:showSerName val="0"/>
            <c:showPercent val="0"/>
            <c:showBubbleSize val="0"/>
            <c:showLeaderLines val="0"/>
          </c:dLbls>
          <c:cat>
            <c:strRef>
              <c:f>Sheet1!$L$12:$N$12</c:f>
              <c:strCache>
                <c:ptCount val="3"/>
                <c:pt idx="0">
                  <c:v> Pre-treatment </c:v>
                </c:pt>
                <c:pt idx="1">
                  <c:v>Post-treatment</c:v>
                </c:pt>
                <c:pt idx="2">
                  <c:v>Follow -Up</c:v>
                </c:pt>
              </c:strCache>
            </c:strRef>
          </c:cat>
          <c:val>
            <c:numRef>
              <c:f>Sheet1!$L$13:$N$13</c:f>
              <c:numCache>
                <c:formatCode>General</c:formatCode>
                <c:ptCount val="3"/>
                <c:pt idx="0">
                  <c:v>26.5</c:v>
                </c:pt>
                <c:pt idx="1">
                  <c:v>46.5</c:v>
                </c:pt>
                <c:pt idx="2">
                  <c:v>40.5</c:v>
                </c:pt>
              </c:numCache>
            </c:numRef>
          </c:val>
        </c:ser>
        <c:ser>
          <c:idx val="2"/>
          <c:order val="2"/>
          <c:tx>
            <c:strRef>
              <c:f>Sheet1!$K$15</c:f>
              <c:strCache>
                <c:ptCount val="1"/>
                <c:pt idx="0">
                  <c:v>PK</c:v>
                </c:pt>
              </c:strCache>
            </c:strRef>
          </c:tx>
          <c:spPr>
            <a:solidFill>
              <a:schemeClr val="accent6"/>
            </a:solidFill>
            <a:ln w="47625">
              <a:noFill/>
            </a:ln>
          </c:spPr>
          <c:invertIfNegative val="0"/>
          <c:dLbls>
            <c:dLblPos val="inEnd"/>
            <c:showLegendKey val="0"/>
            <c:showVal val="1"/>
            <c:showCatName val="0"/>
            <c:showSerName val="0"/>
            <c:showPercent val="0"/>
            <c:showBubbleSize val="0"/>
            <c:showLeaderLines val="0"/>
          </c:dLbls>
          <c:cat>
            <c:strRef>
              <c:f>Sheet1!$L$12:$N$12</c:f>
              <c:strCache>
                <c:ptCount val="3"/>
                <c:pt idx="0">
                  <c:v> Pre-treatment </c:v>
                </c:pt>
                <c:pt idx="1">
                  <c:v>Post-treatment</c:v>
                </c:pt>
                <c:pt idx="2">
                  <c:v>Follow -Up</c:v>
                </c:pt>
              </c:strCache>
            </c:strRef>
          </c:cat>
          <c:val>
            <c:numRef>
              <c:f>Sheet1!$L$15:$N$15</c:f>
              <c:numCache>
                <c:formatCode>General</c:formatCode>
                <c:ptCount val="3"/>
                <c:pt idx="0">
                  <c:v>3</c:v>
                </c:pt>
                <c:pt idx="1">
                  <c:v>30.5</c:v>
                </c:pt>
              </c:numCache>
            </c:numRef>
          </c:val>
        </c:ser>
        <c:dLbls>
          <c:showLegendKey val="0"/>
          <c:showVal val="0"/>
          <c:showCatName val="0"/>
          <c:showSerName val="0"/>
          <c:showPercent val="0"/>
          <c:showBubbleSize val="0"/>
        </c:dLbls>
        <c:gapWidth val="75"/>
        <c:axId val="133337856"/>
        <c:axId val="133311488"/>
      </c:barChart>
      <c:valAx>
        <c:axId val="133311488"/>
        <c:scaling>
          <c:orientation val="minMax"/>
          <c:max val="119"/>
          <c:min val="1"/>
        </c:scaling>
        <c:delete val="0"/>
        <c:axPos val="l"/>
        <c:majorGridlines/>
        <c:numFmt formatCode="General" sourceLinked="1"/>
        <c:majorTickMark val="none"/>
        <c:minorTickMark val="none"/>
        <c:tickLblPos val="nextTo"/>
        <c:crossAx val="133337856"/>
        <c:crosses val="autoZero"/>
        <c:crossBetween val="between"/>
        <c:majorUnit val="10"/>
        <c:minorUnit val="5"/>
      </c:valAx>
      <c:catAx>
        <c:axId val="133337856"/>
        <c:scaling>
          <c:orientation val="minMax"/>
        </c:scaling>
        <c:delete val="0"/>
        <c:axPos val="b"/>
        <c:majorTickMark val="none"/>
        <c:minorTickMark val="none"/>
        <c:tickLblPos val="nextTo"/>
        <c:crossAx val="133311488"/>
        <c:crossesAt val="0"/>
        <c:auto val="1"/>
        <c:lblAlgn val="ctr"/>
        <c:lblOffset val="100"/>
        <c:noMultiLvlLbl val="0"/>
      </c:cat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nchor="ctr"/>
          <a:lstStyle/>
          <a:p>
            <a:pPr algn="ctr">
              <a:defRPr sz="1400"/>
            </a:pPr>
            <a:r>
              <a:rPr lang="en-US" sz="1400"/>
              <a:t>Spoken Word – Picture Match Task Results</a:t>
            </a:r>
          </a:p>
          <a:p>
            <a:pPr algn="ctr">
              <a:defRPr sz="1400"/>
            </a:pPr>
            <a:r>
              <a:rPr lang="en-US" sz="1400"/>
              <a:t> of the 260 colorized Snodgrass and Vanderwart pictures</a:t>
            </a:r>
          </a:p>
        </c:rich>
      </c:tx>
      <c:layout>
        <c:manualLayout>
          <c:xMode val="edge"/>
          <c:yMode val="edge"/>
          <c:x val="0.18916303885574301"/>
          <c:y val="0"/>
        </c:manualLayout>
      </c:layout>
      <c:overlay val="0"/>
    </c:title>
    <c:autoTitleDeleted val="0"/>
    <c:plotArea>
      <c:layout/>
      <c:barChart>
        <c:barDir val="col"/>
        <c:grouping val="clustered"/>
        <c:varyColors val="0"/>
        <c:ser>
          <c:idx val="0"/>
          <c:order val="0"/>
          <c:tx>
            <c:strRef>
              <c:f>Sheet1!$F$55</c:f>
              <c:strCache>
                <c:ptCount val="1"/>
                <c:pt idx="0">
                  <c:v>TT</c:v>
                </c:pt>
              </c:strCache>
            </c:strRef>
          </c:tx>
          <c:spPr>
            <a:solidFill>
              <a:srgbClr val="9E99F5"/>
            </a:solidFill>
          </c:spPr>
          <c:invertIfNegative val="0"/>
          <c:cat>
            <c:strRef>
              <c:f>Sheet1!$G$54:$I$54</c:f>
              <c:strCache>
                <c:ptCount val="3"/>
                <c:pt idx="0">
                  <c:v> Pre-treatment </c:v>
                </c:pt>
                <c:pt idx="1">
                  <c:v>Post-treatment</c:v>
                </c:pt>
                <c:pt idx="2">
                  <c:v>Follow -Up</c:v>
                </c:pt>
              </c:strCache>
            </c:strRef>
          </c:cat>
          <c:val>
            <c:numRef>
              <c:f>Sheet1!$G$55:$I$55</c:f>
              <c:numCache>
                <c:formatCode>General</c:formatCode>
                <c:ptCount val="3"/>
                <c:pt idx="0">
                  <c:v>143</c:v>
                </c:pt>
                <c:pt idx="1">
                  <c:v>198</c:v>
                </c:pt>
                <c:pt idx="2">
                  <c:v>205</c:v>
                </c:pt>
              </c:numCache>
            </c:numRef>
          </c:val>
        </c:ser>
        <c:ser>
          <c:idx val="1"/>
          <c:order val="1"/>
          <c:tx>
            <c:strRef>
              <c:f>Sheet1!$F$56</c:f>
              <c:strCache>
                <c:ptCount val="1"/>
                <c:pt idx="0">
                  <c:v>CS</c:v>
                </c:pt>
              </c:strCache>
            </c:strRef>
          </c:tx>
          <c:spPr>
            <a:solidFill>
              <a:srgbClr val="CC0099"/>
            </a:solidFill>
            <a:ln>
              <a:noFill/>
            </a:ln>
          </c:spPr>
          <c:invertIfNegative val="0"/>
          <c:cat>
            <c:strRef>
              <c:f>Sheet1!$G$54:$I$54</c:f>
              <c:strCache>
                <c:ptCount val="3"/>
                <c:pt idx="0">
                  <c:v> Pre-treatment </c:v>
                </c:pt>
                <c:pt idx="1">
                  <c:v>Post-treatment</c:v>
                </c:pt>
                <c:pt idx="2">
                  <c:v>Follow -Up</c:v>
                </c:pt>
              </c:strCache>
            </c:strRef>
          </c:cat>
          <c:val>
            <c:numRef>
              <c:f>Sheet1!$G$56:$I$56</c:f>
              <c:numCache>
                <c:formatCode>General</c:formatCode>
                <c:ptCount val="3"/>
                <c:pt idx="0">
                  <c:v>71</c:v>
                </c:pt>
                <c:pt idx="1">
                  <c:v>223</c:v>
                </c:pt>
                <c:pt idx="2">
                  <c:v>237</c:v>
                </c:pt>
              </c:numCache>
            </c:numRef>
          </c:val>
        </c:ser>
        <c:ser>
          <c:idx val="2"/>
          <c:order val="2"/>
          <c:tx>
            <c:strRef>
              <c:f>Sheet1!$F$57</c:f>
              <c:strCache>
                <c:ptCount val="1"/>
                <c:pt idx="0">
                  <c:v>PK</c:v>
                </c:pt>
              </c:strCache>
            </c:strRef>
          </c:tx>
          <c:spPr>
            <a:solidFill>
              <a:schemeClr val="accent6"/>
            </a:solidFill>
          </c:spPr>
          <c:invertIfNegative val="0"/>
          <c:cat>
            <c:strRef>
              <c:f>Sheet1!$G$54:$I$54</c:f>
              <c:strCache>
                <c:ptCount val="3"/>
                <c:pt idx="0">
                  <c:v> Pre-treatment </c:v>
                </c:pt>
                <c:pt idx="1">
                  <c:v>Post-treatment</c:v>
                </c:pt>
                <c:pt idx="2">
                  <c:v>Follow -Up</c:v>
                </c:pt>
              </c:strCache>
            </c:strRef>
          </c:cat>
          <c:val>
            <c:numRef>
              <c:f>Sheet1!$G$57:$I$57</c:f>
              <c:numCache>
                <c:formatCode>General</c:formatCode>
                <c:ptCount val="3"/>
                <c:pt idx="0">
                  <c:v>151</c:v>
                </c:pt>
                <c:pt idx="1">
                  <c:v>200</c:v>
                </c:pt>
              </c:numCache>
            </c:numRef>
          </c:val>
        </c:ser>
        <c:dLbls>
          <c:dLblPos val="inEnd"/>
          <c:showLegendKey val="0"/>
          <c:showVal val="1"/>
          <c:showCatName val="0"/>
          <c:showSerName val="0"/>
          <c:showPercent val="0"/>
          <c:showBubbleSize val="0"/>
        </c:dLbls>
        <c:gapWidth val="75"/>
        <c:overlap val="-25"/>
        <c:axId val="133357568"/>
        <c:axId val="133359104"/>
      </c:barChart>
      <c:catAx>
        <c:axId val="133357568"/>
        <c:scaling>
          <c:orientation val="minMax"/>
        </c:scaling>
        <c:delete val="0"/>
        <c:axPos val="b"/>
        <c:majorTickMark val="out"/>
        <c:minorTickMark val="none"/>
        <c:tickLblPos val="nextTo"/>
        <c:crossAx val="133359104"/>
        <c:crosses val="autoZero"/>
        <c:auto val="1"/>
        <c:lblAlgn val="ctr"/>
        <c:lblOffset val="100"/>
        <c:noMultiLvlLbl val="0"/>
      </c:catAx>
      <c:valAx>
        <c:axId val="133359104"/>
        <c:scaling>
          <c:orientation val="minMax"/>
          <c:max val="260"/>
          <c:min val="0"/>
        </c:scaling>
        <c:delete val="0"/>
        <c:axPos val="l"/>
        <c:majorGridlines/>
        <c:numFmt formatCode="General" sourceLinked="1"/>
        <c:majorTickMark val="out"/>
        <c:minorTickMark val="none"/>
        <c:tickLblPos val="nextTo"/>
        <c:spPr>
          <a:ln w="9525">
            <a:noFill/>
          </a:ln>
        </c:spPr>
        <c:crossAx val="133357568"/>
        <c:crosses val="autoZero"/>
        <c:crossBetween val="between"/>
        <c:majorUnit val="40"/>
      </c:valAx>
    </c:plotArea>
    <c:legend>
      <c:legendPos val="b"/>
      <c:layout/>
      <c:overlay val="0"/>
      <c:spPr>
        <a:ln>
          <a:noFill/>
        </a:ln>
      </c:sp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00" b="1" i="0" u="none" strike="noStrike" baseline="0" smtClean="0"/>
              <a:t>Accuracy of responses for treated and non treated </a:t>
            </a:r>
            <a:r>
              <a:rPr lang="en-US" sz="1400" b="1" i="0" u="sng" strike="noStrike" baseline="0" smtClean="0"/>
              <a:t>Post-Therapy </a:t>
            </a:r>
            <a:endParaRPr lang="en-US" sz="1400" u="sng"/>
          </a:p>
        </c:rich>
      </c:tx>
      <c:layout>
        <c:manualLayout>
          <c:xMode val="edge"/>
          <c:yMode val="edge"/>
          <c:x val="5.1592587525711102E-2"/>
          <c:y val="3.00632274650071E-2"/>
        </c:manualLayout>
      </c:layout>
      <c:overlay val="0"/>
    </c:title>
    <c:autoTitleDeleted val="0"/>
    <c:plotArea>
      <c:layout/>
      <c:barChart>
        <c:barDir val="col"/>
        <c:grouping val="stacked"/>
        <c:varyColors val="0"/>
        <c:ser>
          <c:idx val="0"/>
          <c:order val="0"/>
          <c:tx>
            <c:strRef>
              <c:f>'CSFA per session'!#REF!</c:f>
              <c:strCache>
                <c:ptCount val="1"/>
                <c:pt idx="0">
                  <c:v>#REF!</c:v>
                </c:pt>
              </c:strCache>
            </c:strRef>
          </c:tx>
          <c:invertIfNegative val="0"/>
          <c:cat>
            <c:strRef>
              <c:f>'CSFA per session'!$I$34:$K$34</c:f>
              <c:strCache>
                <c:ptCount val="3"/>
                <c:pt idx="0">
                  <c:v>CS</c:v>
                </c:pt>
                <c:pt idx="1">
                  <c:v>TT</c:v>
                </c:pt>
                <c:pt idx="2">
                  <c:v>PK</c:v>
                </c:pt>
              </c:strCache>
            </c:strRef>
          </c:cat>
          <c:val>
            <c:numRef>
              <c:f>'CSFA per session'!#REF!</c:f>
              <c:numCache>
                <c:formatCode>General</c:formatCode>
                <c:ptCount val="1"/>
                <c:pt idx="0">
                  <c:v>1</c:v>
                </c:pt>
              </c:numCache>
            </c:numRef>
          </c:val>
        </c:ser>
        <c:ser>
          <c:idx val="1"/>
          <c:order val="1"/>
          <c:tx>
            <c:strRef>
              <c:f>'CSFA per session'!$H$35</c:f>
              <c:strCache>
                <c:ptCount val="1"/>
                <c:pt idx="0">
                  <c:v>Total Correct Pre-Therapy</c:v>
                </c:pt>
              </c:strCache>
            </c:strRef>
          </c:tx>
          <c:spPr>
            <a:solidFill>
              <a:schemeClr val="accent6"/>
            </a:solidFill>
          </c:spPr>
          <c:invertIfNegative val="0"/>
          <c:cat>
            <c:strRef>
              <c:f>'CSFA per session'!$I$34:$K$34</c:f>
              <c:strCache>
                <c:ptCount val="3"/>
                <c:pt idx="0">
                  <c:v>CS</c:v>
                </c:pt>
                <c:pt idx="1">
                  <c:v>TT</c:v>
                </c:pt>
                <c:pt idx="2">
                  <c:v>PK</c:v>
                </c:pt>
              </c:strCache>
            </c:strRef>
          </c:cat>
          <c:val>
            <c:numRef>
              <c:f>'CSFA per session'!$I$35:$K$35</c:f>
              <c:numCache>
                <c:formatCode>General</c:formatCode>
                <c:ptCount val="3"/>
                <c:pt idx="0">
                  <c:v>71</c:v>
                </c:pt>
                <c:pt idx="1">
                  <c:v>143</c:v>
                </c:pt>
                <c:pt idx="2">
                  <c:v>151</c:v>
                </c:pt>
              </c:numCache>
            </c:numRef>
          </c:val>
        </c:ser>
        <c:ser>
          <c:idx val="2"/>
          <c:order val="2"/>
          <c:tx>
            <c:strRef>
              <c:f>'CSFA per session'!$H$36</c:f>
              <c:strCache>
                <c:ptCount val="1"/>
                <c:pt idx="0">
                  <c:v>Correct Responses Post – Therapy:Treated</c:v>
                </c:pt>
              </c:strCache>
            </c:strRef>
          </c:tx>
          <c:spPr>
            <a:solidFill>
              <a:srgbClr val="9E99F5"/>
            </a:solidFill>
            <a:ln>
              <a:solidFill>
                <a:schemeClr val="accent3">
                  <a:lumMod val="75000"/>
                </a:schemeClr>
              </a:solidFill>
            </a:ln>
          </c:spPr>
          <c:invertIfNegative val="0"/>
          <c:dLbls>
            <c:dLbl>
              <c:idx val="0"/>
              <c:layout>
                <c:manualLayout>
                  <c:x val="0"/>
                  <c:y val="-2.2174832312628402E-3"/>
                </c:manualLayout>
              </c:layout>
              <c:dLblPos val="ctr"/>
              <c:showLegendKey val="0"/>
              <c:showVal val="1"/>
              <c:showCatName val="0"/>
              <c:showSerName val="0"/>
              <c:showPercent val="0"/>
              <c:showBubbleSize val="0"/>
            </c:dLbl>
            <c:dLbl>
              <c:idx val="1"/>
              <c:layout>
                <c:manualLayout>
                  <c:x val="0"/>
                  <c:y val="-9.9657334499854092E-3"/>
                </c:manualLayout>
              </c:layout>
              <c:dLblPos val="ctr"/>
              <c:showLegendKey val="0"/>
              <c:showVal val="1"/>
              <c:showCatName val="0"/>
              <c:showSerName val="0"/>
              <c:showPercent val="0"/>
              <c:showBubbleSize val="0"/>
            </c:dLbl>
            <c:dLblPos val="inBase"/>
            <c:showLegendKey val="0"/>
            <c:showVal val="1"/>
            <c:showCatName val="0"/>
            <c:showSerName val="0"/>
            <c:showPercent val="0"/>
            <c:showBubbleSize val="0"/>
            <c:showLeaderLines val="0"/>
          </c:dLbls>
          <c:cat>
            <c:strRef>
              <c:f>'CSFA per session'!$I$34:$K$34</c:f>
              <c:strCache>
                <c:ptCount val="3"/>
                <c:pt idx="0">
                  <c:v>CS</c:v>
                </c:pt>
                <c:pt idx="1">
                  <c:v>TT</c:v>
                </c:pt>
                <c:pt idx="2">
                  <c:v>PK</c:v>
                </c:pt>
              </c:strCache>
            </c:strRef>
          </c:cat>
          <c:val>
            <c:numRef>
              <c:f>'CSFA per session'!$I$36:$K$36</c:f>
              <c:numCache>
                <c:formatCode>General</c:formatCode>
                <c:ptCount val="3"/>
                <c:pt idx="0">
                  <c:v>18</c:v>
                </c:pt>
                <c:pt idx="1">
                  <c:v>13</c:v>
                </c:pt>
                <c:pt idx="2">
                  <c:v>32</c:v>
                </c:pt>
              </c:numCache>
            </c:numRef>
          </c:val>
        </c:ser>
        <c:ser>
          <c:idx val="3"/>
          <c:order val="3"/>
          <c:tx>
            <c:strRef>
              <c:f>'CSFA per session'!$H$37</c:f>
              <c:strCache>
                <c:ptCount val="1"/>
                <c:pt idx="0">
                  <c:v>Correct Responses Post – Therapy:Non-Treated</c:v>
                </c:pt>
              </c:strCache>
            </c:strRef>
          </c:tx>
          <c:spPr>
            <a:solidFill>
              <a:srgbClr val="CC0099"/>
            </a:solidFill>
          </c:spPr>
          <c:invertIfNegative val="0"/>
          <c:dLbls>
            <c:dLbl>
              <c:idx val="0"/>
              <c:layout>
                <c:manualLayout>
                  <c:x val="-2.5462668816040001E-17"/>
                  <c:y val="-3.75966025080198E-2"/>
                </c:manualLayout>
              </c:layout>
              <c:dLblPos val="ctr"/>
              <c:showLegendKey val="0"/>
              <c:showVal val="1"/>
              <c:showCatName val="0"/>
              <c:showSerName val="0"/>
              <c:showPercent val="0"/>
              <c:showBubbleSize val="0"/>
            </c:dLbl>
            <c:dLbl>
              <c:idx val="1"/>
              <c:layout>
                <c:manualLayout>
                  <c:x val="0"/>
                  <c:y val="-1.7519320501603999E-2"/>
                </c:manualLayout>
              </c:layout>
              <c:dLblPos val="ctr"/>
              <c:showLegendKey val="0"/>
              <c:showVal val="1"/>
              <c:showCatName val="0"/>
              <c:showSerName val="0"/>
              <c:showPercent val="0"/>
              <c:showBubbleSize val="0"/>
            </c:dLbl>
            <c:dLbl>
              <c:idx val="2"/>
              <c:layout>
                <c:manualLayout>
                  <c:x val="1.0185067526416E-16"/>
                  <c:y val="-8.1383056284631099E-3"/>
                </c:manualLayout>
              </c:layout>
              <c:dLblPos val="ctr"/>
              <c:showLegendKey val="0"/>
              <c:showVal val="1"/>
              <c:showCatName val="0"/>
              <c:showSerName val="0"/>
              <c:showPercent val="0"/>
              <c:showBubbleSize val="0"/>
            </c:dLbl>
            <c:dLblPos val="inBase"/>
            <c:showLegendKey val="0"/>
            <c:showVal val="1"/>
            <c:showCatName val="0"/>
            <c:showSerName val="0"/>
            <c:showPercent val="0"/>
            <c:showBubbleSize val="0"/>
            <c:showLeaderLines val="0"/>
          </c:dLbls>
          <c:cat>
            <c:strRef>
              <c:f>'CSFA per session'!$I$34:$K$34</c:f>
              <c:strCache>
                <c:ptCount val="3"/>
                <c:pt idx="0">
                  <c:v>CS</c:v>
                </c:pt>
                <c:pt idx="1">
                  <c:v>TT</c:v>
                </c:pt>
                <c:pt idx="2">
                  <c:v>PK</c:v>
                </c:pt>
              </c:strCache>
            </c:strRef>
          </c:cat>
          <c:val>
            <c:numRef>
              <c:f>'CSFA per session'!$I$37:$K$37</c:f>
              <c:numCache>
                <c:formatCode>General</c:formatCode>
                <c:ptCount val="3"/>
                <c:pt idx="0">
                  <c:v>134</c:v>
                </c:pt>
                <c:pt idx="1">
                  <c:v>42</c:v>
                </c:pt>
                <c:pt idx="2">
                  <c:v>17</c:v>
                </c:pt>
              </c:numCache>
            </c:numRef>
          </c:val>
        </c:ser>
        <c:dLbls>
          <c:dLblPos val="inBase"/>
          <c:showLegendKey val="0"/>
          <c:showVal val="1"/>
          <c:showCatName val="0"/>
          <c:showSerName val="0"/>
          <c:showPercent val="0"/>
          <c:showBubbleSize val="0"/>
        </c:dLbls>
        <c:gapWidth val="55"/>
        <c:overlap val="100"/>
        <c:axId val="133273088"/>
        <c:axId val="133274624"/>
      </c:barChart>
      <c:catAx>
        <c:axId val="133273088"/>
        <c:scaling>
          <c:orientation val="minMax"/>
        </c:scaling>
        <c:delete val="0"/>
        <c:axPos val="b"/>
        <c:majorTickMark val="none"/>
        <c:minorTickMark val="none"/>
        <c:tickLblPos val="nextTo"/>
        <c:txPr>
          <a:bodyPr rot="0" vert="horz" anchor="b" anchorCtr="1"/>
          <a:lstStyle/>
          <a:p>
            <a:pPr>
              <a:defRPr/>
            </a:pPr>
            <a:endParaRPr lang="en-US"/>
          </a:p>
        </c:txPr>
        <c:crossAx val="133274624"/>
        <c:crossesAt val="0"/>
        <c:auto val="1"/>
        <c:lblAlgn val="ctr"/>
        <c:lblOffset val="100"/>
        <c:noMultiLvlLbl val="0"/>
      </c:catAx>
      <c:valAx>
        <c:axId val="133274624"/>
        <c:scaling>
          <c:orientation val="minMax"/>
          <c:max val="260"/>
          <c:min val="0"/>
        </c:scaling>
        <c:delete val="0"/>
        <c:axPos val="l"/>
        <c:majorGridlines/>
        <c:numFmt formatCode="General" sourceLinked="0"/>
        <c:majorTickMark val="none"/>
        <c:minorTickMark val="none"/>
        <c:tickLblPos val="nextTo"/>
        <c:crossAx val="133273088"/>
        <c:crosses val="autoZero"/>
        <c:crossBetween val="between"/>
        <c:majorUnit val="40"/>
        <c:minorUnit val="10"/>
      </c:valAx>
    </c:plotArea>
    <c:legend>
      <c:legendPos val="r"/>
      <c:legendEntry>
        <c:idx val="3"/>
        <c:delete val="1"/>
      </c:legendEntry>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r>
              <a:rPr lang="en-US" sz="1400" b="1" i="0" baseline="0">
                <a:effectLst/>
              </a:rPr>
              <a:t>Accuracy of responses for treated and non treated </a:t>
            </a:r>
            <a:r>
              <a:rPr lang="en-US" sz="1400" b="1" i="0" u="sng" baseline="0">
                <a:effectLst/>
              </a:rPr>
              <a:t>Follow - Up</a:t>
            </a:r>
            <a:endParaRPr lang="en-US" sz="1400">
              <a:effectLst/>
            </a:endParaRPr>
          </a:p>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endParaRPr lang="en-US" sz="1400"/>
          </a:p>
        </c:rich>
      </c:tx>
      <c:layout>
        <c:manualLayout>
          <c:xMode val="edge"/>
          <c:yMode val="edge"/>
          <c:x val="0.12132236722813"/>
          <c:y val="2.5503039128707401E-2"/>
        </c:manualLayout>
      </c:layout>
      <c:overlay val="0"/>
    </c:title>
    <c:autoTitleDeleted val="0"/>
    <c:plotArea>
      <c:layout/>
      <c:barChart>
        <c:barDir val="col"/>
        <c:grouping val="stacked"/>
        <c:varyColors val="0"/>
        <c:ser>
          <c:idx val="0"/>
          <c:order val="0"/>
          <c:tx>
            <c:strRef>
              <c:f>'CSFA per session'!$H$42</c:f>
              <c:strCache>
                <c:ptCount val="1"/>
                <c:pt idx="0">
                  <c:v>Total Correct Pre-Therapy</c:v>
                </c:pt>
              </c:strCache>
            </c:strRef>
          </c:tx>
          <c:spPr>
            <a:solidFill>
              <a:schemeClr val="accent6"/>
            </a:solidFill>
          </c:spPr>
          <c:invertIfNegative val="0"/>
          <c:cat>
            <c:strRef>
              <c:f>'CSFA per session'!$I$41:$J$41</c:f>
              <c:strCache>
                <c:ptCount val="2"/>
                <c:pt idx="0">
                  <c:v>CS</c:v>
                </c:pt>
                <c:pt idx="1">
                  <c:v>TT</c:v>
                </c:pt>
              </c:strCache>
            </c:strRef>
          </c:cat>
          <c:val>
            <c:numRef>
              <c:f>'CSFA per session'!$I$42:$J$42</c:f>
              <c:numCache>
                <c:formatCode>General</c:formatCode>
                <c:ptCount val="2"/>
                <c:pt idx="0">
                  <c:v>71</c:v>
                </c:pt>
                <c:pt idx="1">
                  <c:v>143</c:v>
                </c:pt>
              </c:numCache>
            </c:numRef>
          </c:val>
        </c:ser>
        <c:ser>
          <c:idx val="1"/>
          <c:order val="1"/>
          <c:tx>
            <c:strRef>
              <c:f>'CSFA per session'!$H$43</c:f>
              <c:strCache>
                <c:ptCount val="1"/>
                <c:pt idx="0">
                  <c:v>Correct Responses Post – Therapy:Treated</c:v>
                </c:pt>
              </c:strCache>
            </c:strRef>
          </c:tx>
          <c:spPr>
            <a:solidFill>
              <a:srgbClr val="9E99F5"/>
            </a:solidFill>
          </c:spPr>
          <c:invertIfNegative val="0"/>
          <c:dLbls>
            <c:dLbl>
              <c:idx val="0"/>
              <c:layout>
                <c:manualLayout>
                  <c:x val="0"/>
                  <c:y val="-8.6030912802566306E-3"/>
                </c:manualLayout>
              </c:layout>
              <c:dLblPos val="ctr"/>
              <c:showLegendKey val="0"/>
              <c:showVal val="1"/>
              <c:showCatName val="0"/>
              <c:showSerName val="0"/>
              <c:showPercent val="0"/>
              <c:showBubbleSize val="0"/>
            </c:dLbl>
            <c:dLbl>
              <c:idx val="1"/>
              <c:layout>
                <c:manualLayout>
                  <c:x val="0"/>
                  <c:y val="-3.3730679498396002E-3"/>
                </c:manualLayout>
              </c:layout>
              <c:dLblPos val="ctr"/>
              <c:showLegendKey val="0"/>
              <c:showVal val="1"/>
              <c:showCatName val="0"/>
              <c:showSerName val="0"/>
              <c:showPercent val="0"/>
              <c:showBubbleSize val="0"/>
            </c:dLbl>
            <c:dLblPos val="inBase"/>
            <c:showLegendKey val="0"/>
            <c:showVal val="1"/>
            <c:showCatName val="0"/>
            <c:showSerName val="0"/>
            <c:showPercent val="0"/>
            <c:showBubbleSize val="0"/>
            <c:showLeaderLines val="0"/>
          </c:dLbls>
          <c:cat>
            <c:strRef>
              <c:f>'CSFA per session'!$I$41:$J$41</c:f>
              <c:strCache>
                <c:ptCount val="2"/>
                <c:pt idx="0">
                  <c:v>CS</c:v>
                </c:pt>
                <c:pt idx="1">
                  <c:v>TT</c:v>
                </c:pt>
              </c:strCache>
            </c:strRef>
          </c:cat>
          <c:val>
            <c:numRef>
              <c:f>'CSFA per session'!$I$43:$J$43</c:f>
              <c:numCache>
                <c:formatCode>General</c:formatCode>
                <c:ptCount val="2"/>
                <c:pt idx="0">
                  <c:v>16</c:v>
                </c:pt>
                <c:pt idx="1">
                  <c:v>13</c:v>
                </c:pt>
              </c:numCache>
            </c:numRef>
          </c:val>
        </c:ser>
        <c:ser>
          <c:idx val="2"/>
          <c:order val="2"/>
          <c:tx>
            <c:strRef>
              <c:f>'CSFA per session'!$H$44</c:f>
              <c:strCache>
                <c:ptCount val="1"/>
                <c:pt idx="0">
                  <c:v>Correct Responses Post – Therapy:Non-Treated</c:v>
                </c:pt>
              </c:strCache>
            </c:strRef>
          </c:tx>
          <c:spPr>
            <a:solidFill>
              <a:srgbClr val="CC0099"/>
            </a:solidFill>
          </c:spPr>
          <c:invertIfNegative val="0"/>
          <c:dLbls>
            <c:dLbl>
              <c:idx val="0"/>
              <c:layout>
                <c:manualLayout>
                  <c:x val="-2.7777777777777801E-3"/>
                  <c:y val="-7.3999708369787101E-2"/>
                </c:manualLayout>
              </c:layout>
              <c:dLblPos val="ctr"/>
              <c:showLegendKey val="0"/>
              <c:showVal val="1"/>
              <c:showCatName val="0"/>
              <c:showSerName val="0"/>
              <c:showPercent val="0"/>
              <c:showBubbleSize val="0"/>
            </c:dLbl>
            <c:dLbl>
              <c:idx val="1"/>
              <c:layout>
                <c:manualLayout>
                  <c:x val="0"/>
                  <c:y val="-2.9095946340040899E-2"/>
                </c:manualLayout>
              </c:layout>
              <c:dLblPos val="ctr"/>
              <c:showLegendKey val="0"/>
              <c:showVal val="1"/>
              <c:showCatName val="0"/>
              <c:showSerName val="0"/>
              <c:showPercent val="0"/>
              <c:showBubbleSize val="0"/>
            </c:dLbl>
            <c:dLblPos val="inBase"/>
            <c:showLegendKey val="0"/>
            <c:showVal val="1"/>
            <c:showCatName val="0"/>
            <c:showSerName val="0"/>
            <c:showPercent val="0"/>
            <c:showBubbleSize val="0"/>
            <c:showLeaderLines val="0"/>
          </c:dLbls>
          <c:cat>
            <c:strRef>
              <c:f>'CSFA per session'!$I$41:$J$41</c:f>
              <c:strCache>
                <c:ptCount val="2"/>
                <c:pt idx="0">
                  <c:v>CS</c:v>
                </c:pt>
                <c:pt idx="1">
                  <c:v>TT</c:v>
                </c:pt>
              </c:strCache>
            </c:strRef>
          </c:cat>
          <c:val>
            <c:numRef>
              <c:f>'CSFA per session'!$I$44:$J$44</c:f>
              <c:numCache>
                <c:formatCode>General</c:formatCode>
                <c:ptCount val="2"/>
                <c:pt idx="0">
                  <c:v>150</c:v>
                </c:pt>
                <c:pt idx="1">
                  <c:v>49</c:v>
                </c:pt>
              </c:numCache>
            </c:numRef>
          </c:val>
        </c:ser>
        <c:dLbls>
          <c:dLblPos val="inBase"/>
          <c:showLegendKey val="0"/>
          <c:showVal val="1"/>
          <c:showCatName val="0"/>
          <c:showSerName val="0"/>
          <c:showPercent val="0"/>
          <c:showBubbleSize val="0"/>
        </c:dLbls>
        <c:gapWidth val="55"/>
        <c:overlap val="100"/>
        <c:axId val="133388544"/>
        <c:axId val="133414912"/>
      </c:barChart>
      <c:catAx>
        <c:axId val="133388544"/>
        <c:scaling>
          <c:orientation val="minMax"/>
        </c:scaling>
        <c:delete val="0"/>
        <c:axPos val="b"/>
        <c:majorTickMark val="none"/>
        <c:minorTickMark val="none"/>
        <c:tickLblPos val="nextTo"/>
        <c:crossAx val="133414912"/>
        <c:crosses val="autoZero"/>
        <c:auto val="1"/>
        <c:lblAlgn val="ctr"/>
        <c:lblOffset val="100"/>
        <c:noMultiLvlLbl val="0"/>
      </c:catAx>
      <c:valAx>
        <c:axId val="133414912"/>
        <c:scaling>
          <c:orientation val="minMax"/>
        </c:scaling>
        <c:delete val="0"/>
        <c:axPos val="l"/>
        <c:majorGridlines/>
        <c:numFmt formatCode="General" sourceLinked="1"/>
        <c:majorTickMark val="none"/>
        <c:minorTickMark val="none"/>
        <c:tickLblPos val="nextTo"/>
        <c:crossAx val="13338854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lgn="ctr">
              <a:defRPr/>
            </a:pPr>
            <a:r>
              <a:rPr lang="en-US" sz="1400" b="1" i="0" u="none" strike="noStrike" baseline="0" dirty="0">
                <a:effectLst/>
              </a:rPr>
              <a:t>Spoken Word – Picture Match(SWPM) Task</a:t>
            </a:r>
          </a:p>
          <a:p>
            <a:pPr algn="ctr">
              <a:defRPr/>
            </a:pPr>
            <a:r>
              <a:rPr lang="en-US" sz="1400" b="1" i="0" u="none" strike="noStrike" baseline="0" dirty="0">
                <a:effectLst/>
              </a:rPr>
              <a:t> per session </a:t>
            </a:r>
            <a:endParaRPr lang="en-US" sz="1400" dirty="0"/>
          </a:p>
        </c:rich>
      </c:tx>
      <c:layout>
        <c:manualLayout>
          <c:xMode val="edge"/>
          <c:yMode val="edge"/>
          <c:x val="0.19018477721169699"/>
          <c:y val="7.3176565669417597E-3"/>
        </c:manualLayout>
      </c:layout>
      <c:overlay val="0"/>
    </c:title>
    <c:autoTitleDeleted val="0"/>
    <c:plotArea>
      <c:layout/>
      <c:lineChart>
        <c:grouping val="standard"/>
        <c:varyColors val="0"/>
        <c:ser>
          <c:idx val="1"/>
          <c:order val="0"/>
          <c:tx>
            <c:strRef>
              <c:f>'CSFA per session'!$A$10</c:f>
              <c:strCache>
                <c:ptCount val="1"/>
                <c:pt idx="0">
                  <c:v>CS</c:v>
                </c:pt>
              </c:strCache>
            </c:strRef>
          </c:tx>
          <c:spPr>
            <a:ln>
              <a:solidFill>
                <a:srgbClr val="CC0099"/>
              </a:solidFill>
            </a:ln>
          </c:spPr>
          <c:marker>
            <c:symbol val="none"/>
          </c:marker>
          <c:val>
            <c:numRef>
              <c:f>'CSFA per session'!$B$10:$AK$10</c:f>
              <c:numCache>
                <c:formatCode>General</c:formatCode>
                <c:ptCount val="36"/>
                <c:pt idx="0">
                  <c:v>0.43</c:v>
                </c:pt>
                <c:pt idx="1">
                  <c:v>0.55000000000000004</c:v>
                </c:pt>
                <c:pt idx="2">
                  <c:v>0.6</c:v>
                </c:pt>
                <c:pt idx="3">
                  <c:v>0.7</c:v>
                </c:pt>
                <c:pt idx="4">
                  <c:v>0.73</c:v>
                </c:pt>
                <c:pt idx="5">
                  <c:v>0.82</c:v>
                </c:pt>
                <c:pt idx="6">
                  <c:v>0.75</c:v>
                </c:pt>
                <c:pt idx="7">
                  <c:v>0.69</c:v>
                </c:pt>
                <c:pt idx="8">
                  <c:v>0.77</c:v>
                </c:pt>
                <c:pt idx="9">
                  <c:v>0.77</c:v>
                </c:pt>
                <c:pt idx="10">
                  <c:v>0.78</c:v>
                </c:pt>
                <c:pt idx="11">
                  <c:v>0.86</c:v>
                </c:pt>
                <c:pt idx="12">
                  <c:v>0.86</c:v>
                </c:pt>
                <c:pt idx="13">
                  <c:v>0.76</c:v>
                </c:pt>
                <c:pt idx="14">
                  <c:v>0.77</c:v>
                </c:pt>
                <c:pt idx="15">
                  <c:v>0.75</c:v>
                </c:pt>
                <c:pt idx="16">
                  <c:v>0.85</c:v>
                </c:pt>
                <c:pt idx="17">
                  <c:v>0.85</c:v>
                </c:pt>
                <c:pt idx="18">
                  <c:v>0.86</c:v>
                </c:pt>
                <c:pt idx="19">
                  <c:v>0.83</c:v>
                </c:pt>
                <c:pt idx="20">
                  <c:v>0.88</c:v>
                </c:pt>
                <c:pt idx="21">
                  <c:v>0.92</c:v>
                </c:pt>
                <c:pt idx="22">
                  <c:v>0.8</c:v>
                </c:pt>
                <c:pt idx="23">
                  <c:v>0.88</c:v>
                </c:pt>
                <c:pt idx="24">
                  <c:v>0.85</c:v>
                </c:pt>
                <c:pt idx="25">
                  <c:v>0.74</c:v>
                </c:pt>
                <c:pt idx="26">
                  <c:v>0.78</c:v>
                </c:pt>
                <c:pt idx="27">
                  <c:v>0.88</c:v>
                </c:pt>
                <c:pt idx="28">
                  <c:v>0.85</c:v>
                </c:pt>
                <c:pt idx="29">
                  <c:v>0.85</c:v>
                </c:pt>
                <c:pt idx="30">
                  <c:v>0.77</c:v>
                </c:pt>
                <c:pt idx="31">
                  <c:v>0.81</c:v>
                </c:pt>
                <c:pt idx="32">
                  <c:v>0.78</c:v>
                </c:pt>
                <c:pt idx="33">
                  <c:v>0.86</c:v>
                </c:pt>
                <c:pt idx="34">
                  <c:v>0.89</c:v>
                </c:pt>
                <c:pt idx="35">
                  <c:v>0.93</c:v>
                </c:pt>
              </c:numCache>
            </c:numRef>
          </c:val>
          <c:smooth val="0"/>
        </c:ser>
        <c:ser>
          <c:idx val="2"/>
          <c:order val="1"/>
          <c:tx>
            <c:strRef>
              <c:f>'CSFA per session'!$A$11</c:f>
              <c:strCache>
                <c:ptCount val="1"/>
                <c:pt idx="0">
                  <c:v>TT</c:v>
                </c:pt>
              </c:strCache>
            </c:strRef>
          </c:tx>
          <c:spPr>
            <a:ln>
              <a:solidFill>
                <a:srgbClr val="9E99F5"/>
              </a:solidFill>
            </a:ln>
          </c:spPr>
          <c:marker>
            <c:symbol val="none"/>
          </c:marker>
          <c:val>
            <c:numRef>
              <c:f>'CSFA per session'!$B$11:$AK$11</c:f>
              <c:numCache>
                <c:formatCode>General</c:formatCode>
                <c:ptCount val="36"/>
                <c:pt idx="0">
                  <c:v>0.33</c:v>
                </c:pt>
                <c:pt idx="1">
                  <c:v>0.43</c:v>
                </c:pt>
                <c:pt idx="2">
                  <c:v>0.43</c:v>
                </c:pt>
                <c:pt idx="3">
                  <c:v>0.33</c:v>
                </c:pt>
                <c:pt idx="4">
                  <c:v>0.44</c:v>
                </c:pt>
                <c:pt idx="5">
                  <c:v>0.5</c:v>
                </c:pt>
                <c:pt idx="6">
                  <c:v>0.7</c:v>
                </c:pt>
                <c:pt idx="7">
                  <c:v>0.8</c:v>
                </c:pt>
                <c:pt idx="8">
                  <c:v>0.77</c:v>
                </c:pt>
                <c:pt idx="9">
                  <c:v>0.66</c:v>
                </c:pt>
                <c:pt idx="10">
                  <c:v>0.8</c:v>
                </c:pt>
                <c:pt idx="11">
                  <c:v>0.86</c:v>
                </c:pt>
                <c:pt idx="12">
                  <c:v>0.88</c:v>
                </c:pt>
                <c:pt idx="13">
                  <c:v>0.89</c:v>
                </c:pt>
                <c:pt idx="14">
                  <c:v>0.9</c:v>
                </c:pt>
                <c:pt idx="15">
                  <c:v>0.9</c:v>
                </c:pt>
                <c:pt idx="16">
                  <c:v>0.87</c:v>
                </c:pt>
                <c:pt idx="17">
                  <c:v>0.91</c:v>
                </c:pt>
                <c:pt idx="18">
                  <c:v>0.91</c:v>
                </c:pt>
                <c:pt idx="19">
                  <c:v>0.92</c:v>
                </c:pt>
                <c:pt idx="20">
                  <c:v>0.92</c:v>
                </c:pt>
                <c:pt idx="21">
                  <c:v>0.74</c:v>
                </c:pt>
                <c:pt idx="22">
                  <c:v>0.74</c:v>
                </c:pt>
                <c:pt idx="23">
                  <c:v>0.82</c:v>
                </c:pt>
                <c:pt idx="24">
                  <c:v>0.78</c:v>
                </c:pt>
                <c:pt idx="25">
                  <c:v>0.66</c:v>
                </c:pt>
                <c:pt idx="26">
                  <c:v>0.75</c:v>
                </c:pt>
                <c:pt idx="27">
                  <c:v>0.8</c:v>
                </c:pt>
                <c:pt idx="28">
                  <c:v>0.77</c:v>
                </c:pt>
                <c:pt idx="29">
                  <c:v>0.77</c:v>
                </c:pt>
                <c:pt idx="30">
                  <c:v>0.88</c:v>
                </c:pt>
                <c:pt idx="31">
                  <c:v>0.85</c:v>
                </c:pt>
                <c:pt idx="32">
                  <c:v>0.85</c:v>
                </c:pt>
                <c:pt idx="33">
                  <c:v>0.78</c:v>
                </c:pt>
                <c:pt idx="34">
                  <c:v>0.75</c:v>
                </c:pt>
                <c:pt idx="35">
                  <c:v>0.85</c:v>
                </c:pt>
              </c:numCache>
            </c:numRef>
          </c:val>
          <c:smooth val="0"/>
        </c:ser>
        <c:ser>
          <c:idx val="3"/>
          <c:order val="2"/>
          <c:tx>
            <c:strRef>
              <c:f>'CSFA per session'!$A$12</c:f>
              <c:strCache>
                <c:ptCount val="1"/>
                <c:pt idx="0">
                  <c:v>PK</c:v>
                </c:pt>
              </c:strCache>
            </c:strRef>
          </c:tx>
          <c:spPr>
            <a:ln>
              <a:solidFill>
                <a:schemeClr val="accent6"/>
              </a:solidFill>
            </a:ln>
          </c:spPr>
          <c:marker>
            <c:symbol val="none"/>
          </c:marker>
          <c:val>
            <c:numRef>
              <c:f>'CSFA per session'!$B$12:$AK$12</c:f>
              <c:numCache>
                <c:formatCode>General</c:formatCode>
                <c:ptCount val="36"/>
                <c:pt idx="0">
                  <c:v>0.43</c:v>
                </c:pt>
                <c:pt idx="1">
                  <c:v>0.44</c:v>
                </c:pt>
                <c:pt idx="2">
                  <c:v>0.5</c:v>
                </c:pt>
                <c:pt idx="3">
                  <c:v>0.6</c:v>
                </c:pt>
                <c:pt idx="4">
                  <c:v>0.5</c:v>
                </c:pt>
                <c:pt idx="5">
                  <c:v>0.45</c:v>
                </c:pt>
                <c:pt idx="6">
                  <c:v>0.54</c:v>
                </c:pt>
                <c:pt idx="7">
                  <c:v>0.63</c:v>
                </c:pt>
                <c:pt idx="8">
                  <c:v>0.42</c:v>
                </c:pt>
                <c:pt idx="9">
                  <c:v>0.57999999999999996</c:v>
                </c:pt>
                <c:pt idx="10">
                  <c:v>0.46</c:v>
                </c:pt>
                <c:pt idx="11">
                  <c:v>0.6</c:v>
                </c:pt>
                <c:pt idx="12">
                  <c:v>0.6</c:v>
                </c:pt>
                <c:pt idx="13">
                  <c:v>0.73</c:v>
                </c:pt>
                <c:pt idx="14">
                  <c:v>0.46</c:v>
                </c:pt>
                <c:pt idx="15">
                  <c:v>0.73</c:v>
                </c:pt>
                <c:pt idx="16">
                  <c:v>0.55000000000000004</c:v>
                </c:pt>
                <c:pt idx="17">
                  <c:v>0.4</c:v>
                </c:pt>
                <c:pt idx="18">
                  <c:v>0.7</c:v>
                </c:pt>
                <c:pt idx="19">
                  <c:v>0.56999999999999995</c:v>
                </c:pt>
                <c:pt idx="20">
                  <c:v>0.71</c:v>
                </c:pt>
                <c:pt idx="21">
                  <c:v>0.53</c:v>
                </c:pt>
                <c:pt idx="22">
                  <c:v>0.53</c:v>
                </c:pt>
                <c:pt idx="23">
                  <c:v>0.8</c:v>
                </c:pt>
                <c:pt idx="24">
                  <c:v>0.73</c:v>
                </c:pt>
                <c:pt idx="25">
                  <c:v>0.8</c:v>
                </c:pt>
                <c:pt idx="26">
                  <c:v>0.6</c:v>
                </c:pt>
                <c:pt idx="27">
                  <c:v>0.7</c:v>
                </c:pt>
                <c:pt idx="28">
                  <c:v>0.73</c:v>
                </c:pt>
                <c:pt idx="29">
                  <c:v>0.66</c:v>
                </c:pt>
                <c:pt idx="30">
                  <c:v>0.73</c:v>
                </c:pt>
                <c:pt idx="31">
                  <c:v>0.73</c:v>
                </c:pt>
                <c:pt idx="32">
                  <c:v>0.73</c:v>
                </c:pt>
                <c:pt idx="33">
                  <c:v>0.86</c:v>
                </c:pt>
                <c:pt idx="34">
                  <c:v>0.86</c:v>
                </c:pt>
                <c:pt idx="35">
                  <c:v>0.86</c:v>
                </c:pt>
              </c:numCache>
            </c:numRef>
          </c:val>
          <c:smooth val="0"/>
        </c:ser>
        <c:dLbls>
          <c:showLegendKey val="0"/>
          <c:showVal val="0"/>
          <c:showCatName val="0"/>
          <c:showSerName val="0"/>
          <c:showPercent val="0"/>
          <c:showBubbleSize val="0"/>
        </c:dLbls>
        <c:marker val="1"/>
        <c:smooth val="0"/>
        <c:axId val="133436928"/>
        <c:axId val="133438464"/>
      </c:lineChart>
      <c:catAx>
        <c:axId val="133436928"/>
        <c:scaling>
          <c:orientation val="minMax"/>
        </c:scaling>
        <c:delete val="0"/>
        <c:axPos val="b"/>
        <c:majorTickMark val="out"/>
        <c:minorTickMark val="none"/>
        <c:tickLblPos val="nextTo"/>
        <c:crossAx val="133438464"/>
        <c:crosses val="autoZero"/>
        <c:auto val="1"/>
        <c:lblAlgn val="ctr"/>
        <c:lblOffset val="100"/>
        <c:tickLblSkip val="1"/>
        <c:noMultiLvlLbl val="0"/>
      </c:catAx>
      <c:valAx>
        <c:axId val="133438464"/>
        <c:scaling>
          <c:orientation val="minMax"/>
          <c:max val="1"/>
          <c:min val="0"/>
        </c:scaling>
        <c:delete val="0"/>
        <c:axPos val="l"/>
        <c:majorGridlines/>
        <c:numFmt formatCode="0%" sourceLinked="0"/>
        <c:majorTickMark val="out"/>
        <c:minorTickMark val="none"/>
        <c:tickLblPos val="nextTo"/>
        <c:crossAx val="133436928"/>
        <c:crosses val="autoZero"/>
        <c:crossBetween val="between"/>
        <c:minorUnit val="0.3"/>
      </c:valAx>
    </c:plotArea>
    <c:legend>
      <c:legendPos val="b"/>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lgn="ctr">
              <a:defRPr sz="1400"/>
            </a:pPr>
            <a:r>
              <a:rPr lang="en-US" sz="1400" b="1" i="0" u="none" strike="noStrike" baseline="0" dirty="0">
                <a:effectLst/>
              </a:rPr>
              <a:t>Oral Confrontation Naming</a:t>
            </a:r>
          </a:p>
          <a:p>
            <a:pPr algn="ctr">
              <a:defRPr sz="1400"/>
            </a:pPr>
            <a:r>
              <a:rPr lang="en-US" sz="1400" b="1" i="0" u="none" strike="noStrike" baseline="0" dirty="0">
                <a:effectLst/>
              </a:rPr>
              <a:t> per session</a:t>
            </a:r>
            <a:endParaRPr lang="en-US" sz="1400" b="1" dirty="0"/>
          </a:p>
        </c:rich>
      </c:tx>
      <c:layout>
        <c:manualLayout>
          <c:xMode val="edge"/>
          <c:yMode val="edge"/>
          <c:x val="0.31413618132812898"/>
          <c:y val="0"/>
        </c:manualLayout>
      </c:layout>
      <c:overlay val="0"/>
    </c:title>
    <c:autoTitleDeleted val="0"/>
    <c:plotArea>
      <c:layout>
        <c:manualLayout>
          <c:layoutTarget val="inner"/>
          <c:xMode val="edge"/>
          <c:yMode val="edge"/>
          <c:x val="8.4141849761642795E-2"/>
          <c:y val="0.223193157519601"/>
          <c:w val="0.88754170929425902"/>
          <c:h val="0.63243497409602001"/>
        </c:manualLayout>
      </c:layout>
      <c:lineChart>
        <c:grouping val="standard"/>
        <c:varyColors val="0"/>
        <c:ser>
          <c:idx val="1"/>
          <c:order val="0"/>
          <c:tx>
            <c:strRef>
              <c:f>Sheet1!$B$23</c:f>
              <c:strCache>
                <c:ptCount val="1"/>
                <c:pt idx="0">
                  <c:v>CS</c:v>
                </c:pt>
              </c:strCache>
            </c:strRef>
          </c:tx>
          <c:spPr>
            <a:ln>
              <a:solidFill>
                <a:srgbClr val="CC0099"/>
              </a:solidFill>
            </a:ln>
          </c:spPr>
          <c:marker>
            <c:symbol val="none"/>
          </c:marker>
          <c:val>
            <c:numRef>
              <c:f>Sheet1!$C$23:$AL$23</c:f>
              <c:numCache>
                <c:formatCode>General</c:formatCode>
                <c:ptCount val="36"/>
                <c:pt idx="0">
                  <c:v>0.33</c:v>
                </c:pt>
                <c:pt idx="1">
                  <c:v>0.25</c:v>
                </c:pt>
                <c:pt idx="2">
                  <c:v>0.2</c:v>
                </c:pt>
                <c:pt idx="3">
                  <c:v>0.16</c:v>
                </c:pt>
                <c:pt idx="4">
                  <c:v>0.16</c:v>
                </c:pt>
                <c:pt idx="5">
                  <c:v>0.43</c:v>
                </c:pt>
                <c:pt idx="6">
                  <c:v>0.5</c:v>
                </c:pt>
                <c:pt idx="7">
                  <c:v>0.22</c:v>
                </c:pt>
                <c:pt idx="8">
                  <c:v>0.55000000000000004</c:v>
                </c:pt>
                <c:pt idx="9">
                  <c:v>0.33</c:v>
                </c:pt>
                <c:pt idx="10">
                  <c:v>0.36</c:v>
                </c:pt>
                <c:pt idx="11">
                  <c:v>0.45</c:v>
                </c:pt>
                <c:pt idx="12">
                  <c:v>0.63</c:v>
                </c:pt>
                <c:pt idx="13">
                  <c:v>0.72</c:v>
                </c:pt>
                <c:pt idx="14">
                  <c:v>0.81</c:v>
                </c:pt>
                <c:pt idx="15">
                  <c:v>0.66</c:v>
                </c:pt>
                <c:pt idx="16">
                  <c:v>0.25</c:v>
                </c:pt>
                <c:pt idx="17">
                  <c:v>0.66</c:v>
                </c:pt>
                <c:pt idx="18">
                  <c:v>0.83</c:v>
                </c:pt>
                <c:pt idx="19">
                  <c:v>0.85</c:v>
                </c:pt>
                <c:pt idx="20">
                  <c:v>0.56999999999999995</c:v>
                </c:pt>
                <c:pt idx="21">
                  <c:v>0.71</c:v>
                </c:pt>
                <c:pt idx="22">
                  <c:v>0.73</c:v>
                </c:pt>
                <c:pt idx="23">
                  <c:v>0.73</c:v>
                </c:pt>
                <c:pt idx="24">
                  <c:v>0.66</c:v>
                </c:pt>
                <c:pt idx="25">
                  <c:v>0.62</c:v>
                </c:pt>
                <c:pt idx="26">
                  <c:v>0.7</c:v>
                </c:pt>
                <c:pt idx="27">
                  <c:v>0.17</c:v>
                </c:pt>
                <c:pt idx="28">
                  <c:v>0.41</c:v>
                </c:pt>
                <c:pt idx="29">
                  <c:v>0.53</c:v>
                </c:pt>
                <c:pt idx="30">
                  <c:v>0.47</c:v>
                </c:pt>
                <c:pt idx="31">
                  <c:v>0.57999999999999996</c:v>
                </c:pt>
                <c:pt idx="32">
                  <c:v>0.82</c:v>
                </c:pt>
                <c:pt idx="33">
                  <c:v>0.55000000000000004</c:v>
                </c:pt>
                <c:pt idx="34">
                  <c:v>0.72</c:v>
                </c:pt>
                <c:pt idx="35">
                  <c:v>0.55000000000000004</c:v>
                </c:pt>
              </c:numCache>
            </c:numRef>
          </c:val>
          <c:smooth val="0"/>
        </c:ser>
        <c:ser>
          <c:idx val="2"/>
          <c:order val="1"/>
          <c:tx>
            <c:strRef>
              <c:f>Sheet1!$B$24</c:f>
              <c:strCache>
                <c:ptCount val="1"/>
                <c:pt idx="0">
                  <c:v>TT</c:v>
                </c:pt>
              </c:strCache>
            </c:strRef>
          </c:tx>
          <c:spPr>
            <a:ln>
              <a:solidFill>
                <a:srgbClr val="9E99F5"/>
              </a:solidFill>
            </a:ln>
          </c:spPr>
          <c:marker>
            <c:symbol val="none"/>
          </c:marker>
          <c:val>
            <c:numRef>
              <c:f>Sheet1!$C$24:$AL$24</c:f>
              <c:numCache>
                <c:formatCode>General</c:formatCode>
                <c:ptCount val="36"/>
                <c:pt idx="0">
                  <c:v>0.33</c:v>
                </c:pt>
                <c:pt idx="1">
                  <c:v>0.66</c:v>
                </c:pt>
                <c:pt idx="2">
                  <c:v>0.25</c:v>
                </c:pt>
                <c:pt idx="3">
                  <c:v>0.25</c:v>
                </c:pt>
                <c:pt idx="4">
                  <c:v>0.66</c:v>
                </c:pt>
                <c:pt idx="5">
                  <c:v>0.5</c:v>
                </c:pt>
                <c:pt idx="6">
                  <c:v>0.16</c:v>
                </c:pt>
                <c:pt idx="7">
                  <c:v>0.56999999999999995</c:v>
                </c:pt>
                <c:pt idx="8">
                  <c:v>0.28000000000000003</c:v>
                </c:pt>
                <c:pt idx="9">
                  <c:v>0.28000000000000003</c:v>
                </c:pt>
                <c:pt idx="10">
                  <c:v>0.5</c:v>
                </c:pt>
                <c:pt idx="11">
                  <c:v>0.37</c:v>
                </c:pt>
                <c:pt idx="12">
                  <c:v>0.12</c:v>
                </c:pt>
                <c:pt idx="13">
                  <c:v>0.66</c:v>
                </c:pt>
                <c:pt idx="14">
                  <c:v>0.66</c:v>
                </c:pt>
                <c:pt idx="15">
                  <c:v>0.6</c:v>
                </c:pt>
                <c:pt idx="16">
                  <c:v>0.55000000000000004</c:v>
                </c:pt>
                <c:pt idx="17">
                  <c:v>0.55000000000000004</c:v>
                </c:pt>
                <c:pt idx="18">
                  <c:v>0.5</c:v>
                </c:pt>
                <c:pt idx="19">
                  <c:v>0.6</c:v>
                </c:pt>
                <c:pt idx="20">
                  <c:v>0.81</c:v>
                </c:pt>
                <c:pt idx="21">
                  <c:v>0.66</c:v>
                </c:pt>
                <c:pt idx="22">
                  <c:v>0.81</c:v>
                </c:pt>
                <c:pt idx="23">
                  <c:v>0.83</c:v>
                </c:pt>
                <c:pt idx="24">
                  <c:v>0.8</c:v>
                </c:pt>
                <c:pt idx="25">
                  <c:v>0.9</c:v>
                </c:pt>
                <c:pt idx="26">
                  <c:v>0.72</c:v>
                </c:pt>
                <c:pt idx="27">
                  <c:v>0.75</c:v>
                </c:pt>
                <c:pt idx="28">
                  <c:v>0.75</c:v>
                </c:pt>
                <c:pt idx="29">
                  <c:v>0.69</c:v>
                </c:pt>
                <c:pt idx="30">
                  <c:v>0.69</c:v>
                </c:pt>
                <c:pt idx="31">
                  <c:v>0.76</c:v>
                </c:pt>
                <c:pt idx="32">
                  <c:v>0.76</c:v>
                </c:pt>
                <c:pt idx="33">
                  <c:v>0.85</c:v>
                </c:pt>
                <c:pt idx="34">
                  <c:v>0.85</c:v>
                </c:pt>
                <c:pt idx="35">
                  <c:v>0.85</c:v>
                </c:pt>
              </c:numCache>
            </c:numRef>
          </c:val>
          <c:smooth val="0"/>
        </c:ser>
        <c:ser>
          <c:idx val="3"/>
          <c:order val="2"/>
          <c:tx>
            <c:strRef>
              <c:f>Sheet1!$B$25</c:f>
              <c:strCache>
                <c:ptCount val="1"/>
                <c:pt idx="0">
                  <c:v>PK</c:v>
                </c:pt>
              </c:strCache>
            </c:strRef>
          </c:tx>
          <c:spPr>
            <a:ln>
              <a:solidFill>
                <a:schemeClr val="accent6"/>
              </a:solidFill>
            </a:ln>
          </c:spPr>
          <c:marker>
            <c:symbol val="none"/>
          </c:marker>
          <c:val>
            <c:numRef>
              <c:f>Sheet1!$C$25:$AL$25</c:f>
              <c:numCache>
                <c:formatCode>General</c:formatCode>
                <c:ptCount val="36"/>
                <c:pt idx="0">
                  <c:v>0.33</c:v>
                </c:pt>
                <c:pt idx="1">
                  <c:v>0.33</c:v>
                </c:pt>
                <c:pt idx="2">
                  <c:v>0.5</c:v>
                </c:pt>
                <c:pt idx="3">
                  <c:v>0.4</c:v>
                </c:pt>
                <c:pt idx="4">
                  <c:v>0.6</c:v>
                </c:pt>
                <c:pt idx="5">
                  <c:v>0.66</c:v>
                </c:pt>
                <c:pt idx="6">
                  <c:v>0.56999999999999995</c:v>
                </c:pt>
                <c:pt idx="7">
                  <c:v>0.43</c:v>
                </c:pt>
                <c:pt idx="8">
                  <c:v>0.43</c:v>
                </c:pt>
                <c:pt idx="9">
                  <c:v>0.56999999999999995</c:v>
                </c:pt>
                <c:pt idx="10">
                  <c:v>0.56999999999999995</c:v>
                </c:pt>
                <c:pt idx="11">
                  <c:v>0.37</c:v>
                </c:pt>
                <c:pt idx="12">
                  <c:v>0.66</c:v>
                </c:pt>
                <c:pt idx="13">
                  <c:v>0.6</c:v>
                </c:pt>
                <c:pt idx="14">
                  <c:v>0.36</c:v>
                </c:pt>
                <c:pt idx="15">
                  <c:v>0.63</c:v>
                </c:pt>
                <c:pt idx="16">
                  <c:v>0.54</c:v>
                </c:pt>
                <c:pt idx="17">
                  <c:v>0.62</c:v>
                </c:pt>
                <c:pt idx="18">
                  <c:v>0.62</c:v>
                </c:pt>
                <c:pt idx="19">
                  <c:v>0.31</c:v>
                </c:pt>
                <c:pt idx="20">
                  <c:v>0.33</c:v>
                </c:pt>
                <c:pt idx="21">
                  <c:v>0.41</c:v>
                </c:pt>
                <c:pt idx="22">
                  <c:v>0.39</c:v>
                </c:pt>
                <c:pt idx="23">
                  <c:v>0.31</c:v>
                </c:pt>
                <c:pt idx="24">
                  <c:v>0.3</c:v>
                </c:pt>
                <c:pt idx="25">
                  <c:v>0.19</c:v>
                </c:pt>
                <c:pt idx="26">
                  <c:v>0.3</c:v>
                </c:pt>
                <c:pt idx="27">
                  <c:v>0.17</c:v>
                </c:pt>
                <c:pt idx="28">
                  <c:v>0.08</c:v>
                </c:pt>
                <c:pt idx="29">
                  <c:v>0.2</c:v>
                </c:pt>
                <c:pt idx="30">
                  <c:v>0.23</c:v>
                </c:pt>
                <c:pt idx="31">
                  <c:v>0.28999999999999998</c:v>
                </c:pt>
                <c:pt idx="32">
                  <c:v>0.21</c:v>
                </c:pt>
                <c:pt idx="33">
                  <c:v>0.3</c:v>
                </c:pt>
                <c:pt idx="34">
                  <c:v>0.28999999999999998</c:v>
                </c:pt>
                <c:pt idx="35">
                  <c:v>0.41</c:v>
                </c:pt>
              </c:numCache>
            </c:numRef>
          </c:val>
          <c:smooth val="0"/>
        </c:ser>
        <c:dLbls>
          <c:showLegendKey val="0"/>
          <c:showVal val="0"/>
          <c:showCatName val="0"/>
          <c:showSerName val="0"/>
          <c:showPercent val="0"/>
          <c:showBubbleSize val="0"/>
        </c:dLbls>
        <c:marker val="1"/>
        <c:smooth val="0"/>
        <c:axId val="133481216"/>
        <c:axId val="133482752"/>
      </c:lineChart>
      <c:catAx>
        <c:axId val="133481216"/>
        <c:scaling>
          <c:orientation val="minMax"/>
        </c:scaling>
        <c:delete val="0"/>
        <c:axPos val="b"/>
        <c:majorTickMark val="none"/>
        <c:minorTickMark val="none"/>
        <c:tickLblPos val="nextTo"/>
        <c:crossAx val="133482752"/>
        <c:crosses val="autoZero"/>
        <c:auto val="1"/>
        <c:lblAlgn val="ctr"/>
        <c:lblOffset val="100"/>
        <c:tickLblSkip val="1"/>
        <c:noMultiLvlLbl val="0"/>
      </c:catAx>
      <c:valAx>
        <c:axId val="133482752"/>
        <c:scaling>
          <c:orientation val="minMax"/>
        </c:scaling>
        <c:delete val="0"/>
        <c:axPos val="l"/>
        <c:majorGridlines/>
        <c:numFmt formatCode="0%" sourceLinked="0"/>
        <c:majorTickMark val="none"/>
        <c:minorTickMark val="none"/>
        <c:tickLblPos val="nextTo"/>
        <c:spPr>
          <a:ln w="9525">
            <a:noFill/>
          </a:ln>
        </c:spPr>
        <c:crossAx val="13348121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07074259315082E-2"/>
          <c:y val="7.0369745916932E-2"/>
          <c:w val="0.95058973967716298"/>
          <c:h val="0.75059109795009504"/>
        </c:manualLayout>
      </c:layout>
      <c:barChart>
        <c:barDir val="col"/>
        <c:grouping val="clustered"/>
        <c:varyColors val="0"/>
        <c:ser>
          <c:idx val="8"/>
          <c:order val="0"/>
          <c:tx>
            <c:strRef>
              <c:f>Sheet1!$B$1:$B$2</c:f>
              <c:strCache>
                <c:ptCount val="1"/>
                <c:pt idx="0">
                  <c:v>TT PRE THERAPY</c:v>
                </c:pt>
              </c:strCache>
            </c:strRef>
          </c:tx>
          <c:spPr>
            <a:solidFill>
              <a:srgbClr val="9E99F5"/>
            </a:solidFill>
          </c:spPr>
          <c:invertIfNegative val="0"/>
          <c:cat>
            <c:strRef>
              <c:f>Sheet1!$A$11:$A$14</c:f>
              <c:strCache>
                <c:ptCount val="4"/>
                <c:pt idx="0">
                  <c:v>SOCIAL</c:v>
                </c:pt>
                <c:pt idx="1">
                  <c:v>BASIC COMMUNICATION</c:v>
                </c:pt>
                <c:pt idx="2">
                  <c:v>READ &amp; WRITE</c:v>
                </c:pt>
                <c:pt idx="3">
                  <c:v>DAILY ORGANIZATION</c:v>
                </c:pt>
              </c:strCache>
            </c:strRef>
          </c:cat>
          <c:val>
            <c:numRef>
              <c:f>Sheet1!$B$11:$B$14</c:f>
              <c:numCache>
                <c:formatCode>General</c:formatCode>
                <c:ptCount val="4"/>
                <c:pt idx="0">
                  <c:v>2.8571428571428572</c:v>
                </c:pt>
                <c:pt idx="1">
                  <c:v>3.5714285714285712</c:v>
                </c:pt>
                <c:pt idx="2">
                  <c:v>0.4</c:v>
                </c:pt>
                <c:pt idx="3">
                  <c:v>0.8</c:v>
                </c:pt>
              </c:numCache>
            </c:numRef>
          </c:val>
        </c:ser>
        <c:ser>
          <c:idx val="9"/>
          <c:order val="1"/>
          <c:tx>
            <c:strRef>
              <c:f>Sheet1!$C$1:$C$2</c:f>
              <c:strCache>
                <c:ptCount val="1"/>
                <c:pt idx="0">
                  <c:v>TT POST THERAPY</c:v>
                </c:pt>
              </c:strCache>
            </c:strRef>
          </c:tx>
          <c:spPr>
            <a:solidFill>
              <a:srgbClr val="A15BB3"/>
            </a:solidFill>
          </c:spPr>
          <c:invertIfNegative val="0"/>
          <c:cat>
            <c:strRef>
              <c:f>Sheet1!$A$11:$A$14</c:f>
              <c:strCache>
                <c:ptCount val="4"/>
                <c:pt idx="0">
                  <c:v>SOCIAL</c:v>
                </c:pt>
                <c:pt idx="1">
                  <c:v>BASIC COMMUNICATION</c:v>
                </c:pt>
                <c:pt idx="2">
                  <c:v>READ &amp; WRITE</c:v>
                </c:pt>
                <c:pt idx="3">
                  <c:v>DAILY ORGANIZATION</c:v>
                </c:pt>
              </c:strCache>
            </c:strRef>
          </c:cat>
          <c:val>
            <c:numRef>
              <c:f>Sheet1!$C$11:$C$14</c:f>
              <c:numCache>
                <c:formatCode>General</c:formatCode>
                <c:ptCount val="4"/>
                <c:pt idx="0">
                  <c:v>5.9523809523809446</c:v>
                </c:pt>
                <c:pt idx="1">
                  <c:v>6</c:v>
                </c:pt>
                <c:pt idx="2">
                  <c:v>2.1</c:v>
                </c:pt>
                <c:pt idx="3">
                  <c:v>2</c:v>
                </c:pt>
              </c:numCache>
            </c:numRef>
          </c:val>
        </c:ser>
        <c:ser>
          <c:idx val="11"/>
          <c:order val="2"/>
          <c:tx>
            <c:strRef>
              <c:f>Sheet1!$E$1:$E$2</c:f>
              <c:strCache>
                <c:ptCount val="1"/>
                <c:pt idx="0">
                  <c:v>TT FOLLOW UP</c:v>
                </c:pt>
              </c:strCache>
            </c:strRef>
          </c:tx>
          <c:invertIfNegative val="0"/>
          <c:cat>
            <c:strRef>
              <c:f>Sheet1!$A$11:$A$14</c:f>
              <c:strCache>
                <c:ptCount val="4"/>
                <c:pt idx="0">
                  <c:v>SOCIAL</c:v>
                </c:pt>
                <c:pt idx="1">
                  <c:v>BASIC COMMUNICATION</c:v>
                </c:pt>
                <c:pt idx="2">
                  <c:v>READ &amp; WRITE</c:v>
                </c:pt>
                <c:pt idx="3">
                  <c:v>DAILY ORGANIZATION</c:v>
                </c:pt>
              </c:strCache>
            </c:strRef>
          </c:cat>
          <c:val>
            <c:numRef>
              <c:f>Sheet1!$E$11:$E$14</c:f>
              <c:numCache>
                <c:formatCode>General</c:formatCode>
                <c:ptCount val="4"/>
              </c:numCache>
            </c:numRef>
          </c:val>
        </c:ser>
        <c:ser>
          <c:idx val="0"/>
          <c:order val="3"/>
          <c:tx>
            <c:strRef>
              <c:f>Sheet1!$F$1:$F$2</c:f>
              <c:strCache>
                <c:ptCount val="1"/>
                <c:pt idx="0">
                  <c:v>CS PRE THERAPY</c:v>
                </c:pt>
              </c:strCache>
            </c:strRef>
          </c:tx>
          <c:spPr>
            <a:solidFill>
              <a:srgbClr val="CC0099"/>
            </a:solidFill>
          </c:spPr>
          <c:invertIfNegative val="0"/>
          <c:cat>
            <c:strRef>
              <c:f>Sheet1!$A$11:$A$14</c:f>
              <c:strCache>
                <c:ptCount val="4"/>
                <c:pt idx="0">
                  <c:v>SOCIAL</c:v>
                </c:pt>
                <c:pt idx="1">
                  <c:v>BASIC COMMUNICATION</c:v>
                </c:pt>
                <c:pt idx="2">
                  <c:v>READ &amp; WRITE</c:v>
                </c:pt>
                <c:pt idx="3">
                  <c:v>DAILY ORGANIZATION</c:v>
                </c:pt>
              </c:strCache>
            </c:strRef>
          </c:cat>
          <c:val>
            <c:numRef>
              <c:f>Sheet1!$F$11:$F$14</c:f>
              <c:numCache>
                <c:formatCode>General</c:formatCode>
                <c:ptCount val="4"/>
                <c:pt idx="0">
                  <c:v>3.714285714285714</c:v>
                </c:pt>
                <c:pt idx="1">
                  <c:v>5.7142857142857073</c:v>
                </c:pt>
                <c:pt idx="2">
                  <c:v>3.8</c:v>
                </c:pt>
                <c:pt idx="3">
                  <c:v>1.6</c:v>
                </c:pt>
              </c:numCache>
            </c:numRef>
          </c:val>
        </c:ser>
        <c:ser>
          <c:idx val="1"/>
          <c:order val="4"/>
          <c:tx>
            <c:strRef>
              <c:f>Sheet1!$G$1:$G$2</c:f>
              <c:strCache>
                <c:ptCount val="1"/>
                <c:pt idx="0">
                  <c:v>CS POST THERAPY</c:v>
                </c:pt>
              </c:strCache>
            </c:strRef>
          </c:tx>
          <c:spPr>
            <a:solidFill>
              <a:srgbClr val="FF00FF"/>
            </a:solidFill>
          </c:spPr>
          <c:invertIfNegative val="0"/>
          <c:cat>
            <c:strRef>
              <c:f>Sheet1!$A$11:$A$14</c:f>
              <c:strCache>
                <c:ptCount val="4"/>
                <c:pt idx="0">
                  <c:v>SOCIAL</c:v>
                </c:pt>
                <c:pt idx="1">
                  <c:v>BASIC COMMUNICATION</c:v>
                </c:pt>
                <c:pt idx="2">
                  <c:v>READ &amp; WRITE</c:v>
                </c:pt>
                <c:pt idx="3">
                  <c:v>DAILY ORGANIZATION</c:v>
                </c:pt>
              </c:strCache>
            </c:strRef>
          </c:cat>
          <c:val>
            <c:numRef>
              <c:f>Sheet1!$G$11:$G$14</c:f>
              <c:numCache>
                <c:formatCode>General</c:formatCode>
                <c:ptCount val="4"/>
                <c:pt idx="0">
                  <c:v>5.0476190476190466</c:v>
                </c:pt>
                <c:pt idx="1">
                  <c:v>6.1428571428571406</c:v>
                </c:pt>
                <c:pt idx="2">
                  <c:v>4.4000000000000004</c:v>
                </c:pt>
                <c:pt idx="3">
                  <c:v>5.8</c:v>
                </c:pt>
              </c:numCache>
            </c:numRef>
          </c:val>
        </c:ser>
        <c:ser>
          <c:idx val="2"/>
          <c:order val="5"/>
          <c:tx>
            <c:strRef>
              <c:f>Sheet1!$I$1:$I$2</c:f>
              <c:strCache>
                <c:ptCount val="1"/>
                <c:pt idx="0">
                  <c:v>CS FOLLOW UP</c:v>
                </c:pt>
              </c:strCache>
            </c:strRef>
          </c:tx>
          <c:invertIfNegative val="0"/>
          <c:cat>
            <c:strRef>
              <c:f>Sheet1!$A$11:$A$14</c:f>
              <c:strCache>
                <c:ptCount val="4"/>
                <c:pt idx="0">
                  <c:v>SOCIAL</c:v>
                </c:pt>
                <c:pt idx="1">
                  <c:v>BASIC COMMUNICATION</c:v>
                </c:pt>
                <c:pt idx="2">
                  <c:v>READ &amp; WRITE</c:v>
                </c:pt>
                <c:pt idx="3">
                  <c:v>DAILY ORGANIZATION</c:v>
                </c:pt>
              </c:strCache>
            </c:strRef>
          </c:cat>
          <c:val>
            <c:numRef>
              <c:f>Sheet1!$I$11:$I$14</c:f>
              <c:numCache>
                <c:formatCode>General</c:formatCode>
                <c:ptCount val="4"/>
              </c:numCache>
            </c:numRef>
          </c:val>
        </c:ser>
        <c:ser>
          <c:idx val="3"/>
          <c:order val="6"/>
          <c:tx>
            <c:strRef>
              <c:f>Sheet1!$J$1:$J$2</c:f>
              <c:strCache>
                <c:ptCount val="1"/>
                <c:pt idx="0">
                  <c:v>PK PRE THERAPY</c:v>
                </c:pt>
              </c:strCache>
            </c:strRef>
          </c:tx>
          <c:spPr>
            <a:solidFill>
              <a:schemeClr val="accent6"/>
            </a:solidFill>
          </c:spPr>
          <c:invertIfNegative val="0"/>
          <c:cat>
            <c:strRef>
              <c:f>Sheet1!$A$11:$A$14</c:f>
              <c:strCache>
                <c:ptCount val="4"/>
                <c:pt idx="0">
                  <c:v>SOCIAL</c:v>
                </c:pt>
                <c:pt idx="1">
                  <c:v>BASIC COMMUNICATION</c:v>
                </c:pt>
                <c:pt idx="2">
                  <c:v>READ &amp; WRITE</c:v>
                </c:pt>
                <c:pt idx="3">
                  <c:v>DAILY ORGANIZATION</c:v>
                </c:pt>
              </c:strCache>
            </c:strRef>
          </c:cat>
          <c:val>
            <c:numRef>
              <c:f>Sheet1!$J$11:$J$14</c:f>
              <c:numCache>
                <c:formatCode>General</c:formatCode>
                <c:ptCount val="4"/>
                <c:pt idx="0">
                  <c:v>5.0952380952380976</c:v>
                </c:pt>
                <c:pt idx="1">
                  <c:v>6.1428571428571406</c:v>
                </c:pt>
                <c:pt idx="2">
                  <c:v>2.9</c:v>
                </c:pt>
                <c:pt idx="3">
                  <c:v>3.8</c:v>
                </c:pt>
              </c:numCache>
            </c:numRef>
          </c:val>
        </c:ser>
        <c:ser>
          <c:idx val="4"/>
          <c:order val="7"/>
          <c:tx>
            <c:strRef>
              <c:f>Sheet1!$K$1:$K$2</c:f>
              <c:strCache>
                <c:ptCount val="1"/>
                <c:pt idx="0">
                  <c:v>PK POST THERAPY</c:v>
                </c:pt>
              </c:strCache>
            </c:strRef>
          </c:tx>
          <c:spPr>
            <a:solidFill>
              <a:schemeClr val="accent6">
                <a:lumMod val="75000"/>
              </a:schemeClr>
            </a:solidFill>
          </c:spPr>
          <c:invertIfNegative val="0"/>
          <c:cat>
            <c:strRef>
              <c:f>Sheet1!$A$11:$A$14</c:f>
              <c:strCache>
                <c:ptCount val="4"/>
                <c:pt idx="0">
                  <c:v>SOCIAL</c:v>
                </c:pt>
                <c:pt idx="1">
                  <c:v>BASIC COMMUNICATION</c:v>
                </c:pt>
                <c:pt idx="2">
                  <c:v>READ &amp; WRITE</c:v>
                </c:pt>
                <c:pt idx="3">
                  <c:v>DAILY ORGANIZATION</c:v>
                </c:pt>
              </c:strCache>
            </c:strRef>
          </c:cat>
          <c:val>
            <c:numRef>
              <c:f>Sheet1!$K$11:$K$14</c:f>
              <c:numCache>
                <c:formatCode>General</c:formatCode>
                <c:ptCount val="4"/>
                <c:pt idx="0">
                  <c:v>5.1428571428571406</c:v>
                </c:pt>
                <c:pt idx="1">
                  <c:v>6.5714285714285712</c:v>
                </c:pt>
                <c:pt idx="2">
                  <c:v>3.3</c:v>
                </c:pt>
                <c:pt idx="3">
                  <c:v>4.8</c:v>
                </c:pt>
              </c:numCache>
            </c:numRef>
          </c:val>
        </c:ser>
        <c:dLbls>
          <c:showLegendKey val="0"/>
          <c:showVal val="0"/>
          <c:showCatName val="0"/>
          <c:showSerName val="0"/>
          <c:showPercent val="0"/>
          <c:showBubbleSize val="0"/>
        </c:dLbls>
        <c:gapWidth val="150"/>
        <c:axId val="133533696"/>
        <c:axId val="133535232"/>
      </c:barChart>
      <c:catAx>
        <c:axId val="133533696"/>
        <c:scaling>
          <c:orientation val="minMax"/>
        </c:scaling>
        <c:delete val="0"/>
        <c:axPos val="b"/>
        <c:majorTickMark val="out"/>
        <c:minorTickMark val="none"/>
        <c:tickLblPos val="nextTo"/>
        <c:crossAx val="133535232"/>
        <c:crosses val="autoZero"/>
        <c:auto val="1"/>
        <c:lblAlgn val="ctr"/>
        <c:lblOffset val="100"/>
        <c:noMultiLvlLbl val="0"/>
      </c:catAx>
      <c:valAx>
        <c:axId val="133535232"/>
        <c:scaling>
          <c:orientation val="minMax"/>
        </c:scaling>
        <c:delete val="0"/>
        <c:axPos val="l"/>
        <c:majorGridlines/>
        <c:numFmt formatCode="General" sourceLinked="1"/>
        <c:majorTickMark val="out"/>
        <c:minorTickMark val="none"/>
        <c:tickLblPos val="nextTo"/>
        <c:crossAx val="133533696"/>
        <c:crosses val="autoZero"/>
        <c:crossBetween val="between"/>
      </c:valAx>
    </c:plotArea>
    <c:legend>
      <c:legendPos val="b"/>
      <c:legendEntry>
        <c:idx val="2"/>
        <c:delete val="1"/>
      </c:legendEntry>
      <c:layout>
        <c:manualLayout>
          <c:xMode val="edge"/>
          <c:yMode val="edge"/>
          <c:x val="4.2806607821273802E-2"/>
          <c:y val="0.88579019261574099"/>
          <c:w val="0.89999998867181397"/>
          <c:h val="6.7296643439637302E-2"/>
        </c:manualLayout>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8624319389247E-2"/>
          <c:y val="4.6913176322830201E-2"/>
          <c:w val="0.95194939037657"/>
          <c:h val="0.77404762030406504"/>
        </c:manualLayout>
      </c:layout>
      <c:barChart>
        <c:barDir val="col"/>
        <c:grouping val="clustered"/>
        <c:varyColors val="0"/>
        <c:ser>
          <c:idx val="1"/>
          <c:order val="0"/>
          <c:tx>
            <c:strRef>
              <c:f>Sheet1!$B$1:$B$2</c:f>
              <c:strCache>
                <c:ptCount val="1"/>
                <c:pt idx="0">
                  <c:v>TT PRE THERAPY</c:v>
                </c:pt>
              </c:strCache>
            </c:strRef>
          </c:tx>
          <c:spPr>
            <a:solidFill>
              <a:srgbClr val="9E99F5"/>
            </a:solidFill>
          </c:spPr>
          <c:invertIfNegative val="0"/>
          <c:cat>
            <c:strRef>
              <c:f>Sheet1!$A$4:$A$8</c:f>
              <c:strCache>
                <c:ptCount val="5"/>
                <c:pt idx="0">
                  <c:v>physical</c:v>
                </c:pt>
                <c:pt idx="1">
                  <c:v>communication</c:v>
                </c:pt>
                <c:pt idx="2">
                  <c:v>psychosocial</c:v>
                </c:pt>
                <c:pt idx="3">
                  <c:v>energy</c:v>
                </c:pt>
                <c:pt idx="4">
                  <c:v>total</c:v>
                </c:pt>
              </c:strCache>
            </c:strRef>
          </c:cat>
          <c:val>
            <c:numRef>
              <c:f>Sheet1!$B$4:$B$8</c:f>
              <c:numCache>
                <c:formatCode>General</c:formatCode>
                <c:ptCount val="5"/>
                <c:pt idx="0">
                  <c:v>1.76470588235294</c:v>
                </c:pt>
                <c:pt idx="1">
                  <c:v>1.1428571428571439</c:v>
                </c:pt>
                <c:pt idx="2">
                  <c:v>1.3636363636363631</c:v>
                </c:pt>
                <c:pt idx="3">
                  <c:v>1.25</c:v>
                </c:pt>
                <c:pt idx="4">
                  <c:v>1.487179487179485</c:v>
                </c:pt>
              </c:numCache>
            </c:numRef>
          </c:val>
        </c:ser>
        <c:ser>
          <c:idx val="2"/>
          <c:order val="1"/>
          <c:tx>
            <c:strRef>
              <c:f>Sheet1!$C$1:$C$2</c:f>
              <c:strCache>
                <c:ptCount val="1"/>
                <c:pt idx="0">
                  <c:v>TT POST THERAPY</c:v>
                </c:pt>
              </c:strCache>
            </c:strRef>
          </c:tx>
          <c:spPr>
            <a:solidFill>
              <a:srgbClr val="A15BB3"/>
            </a:solidFill>
          </c:spPr>
          <c:invertIfNegative val="0"/>
          <c:cat>
            <c:strRef>
              <c:f>Sheet1!$A$4:$A$8</c:f>
              <c:strCache>
                <c:ptCount val="5"/>
                <c:pt idx="0">
                  <c:v>physical</c:v>
                </c:pt>
                <c:pt idx="1">
                  <c:v>communication</c:v>
                </c:pt>
                <c:pt idx="2">
                  <c:v>psychosocial</c:v>
                </c:pt>
                <c:pt idx="3">
                  <c:v>energy</c:v>
                </c:pt>
                <c:pt idx="4">
                  <c:v>total</c:v>
                </c:pt>
              </c:strCache>
            </c:strRef>
          </c:cat>
          <c:val>
            <c:numRef>
              <c:f>Sheet1!$C$4:$C$8</c:f>
              <c:numCache>
                <c:formatCode>General</c:formatCode>
                <c:ptCount val="5"/>
                <c:pt idx="0">
                  <c:v>1.2352941176470571</c:v>
                </c:pt>
                <c:pt idx="1">
                  <c:v>2</c:v>
                </c:pt>
                <c:pt idx="2">
                  <c:v>1.454545454545455</c:v>
                </c:pt>
                <c:pt idx="3">
                  <c:v>1</c:v>
                </c:pt>
                <c:pt idx="4">
                  <c:v>1.4102564102564099</c:v>
                </c:pt>
              </c:numCache>
            </c:numRef>
          </c:val>
        </c:ser>
        <c:ser>
          <c:idx val="3"/>
          <c:order val="2"/>
          <c:tx>
            <c:strRef>
              <c:f>Sheet1!$D$1:$D$2</c:f>
              <c:strCache>
                <c:ptCount val="1"/>
                <c:pt idx="0">
                  <c:v>TT FOLLOW UP</c:v>
                </c:pt>
              </c:strCache>
            </c:strRef>
          </c:tx>
          <c:spPr>
            <a:solidFill>
              <a:srgbClr val="800080"/>
            </a:solidFill>
          </c:spPr>
          <c:invertIfNegative val="0"/>
          <c:cat>
            <c:strRef>
              <c:f>Sheet1!$A$4:$A$8</c:f>
              <c:strCache>
                <c:ptCount val="5"/>
                <c:pt idx="0">
                  <c:v>physical</c:v>
                </c:pt>
                <c:pt idx="1">
                  <c:v>communication</c:v>
                </c:pt>
                <c:pt idx="2">
                  <c:v>psychosocial</c:v>
                </c:pt>
                <c:pt idx="3">
                  <c:v>energy</c:v>
                </c:pt>
                <c:pt idx="4">
                  <c:v>total</c:v>
                </c:pt>
              </c:strCache>
            </c:strRef>
          </c:cat>
          <c:val>
            <c:numRef>
              <c:f>Sheet1!$D$4:$D$8</c:f>
              <c:numCache>
                <c:formatCode>General</c:formatCode>
                <c:ptCount val="5"/>
                <c:pt idx="0">
                  <c:v>1.176470588235295</c:v>
                </c:pt>
                <c:pt idx="1">
                  <c:v>1.1428571428571439</c:v>
                </c:pt>
                <c:pt idx="2">
                  <c:v>1.636363636363636</c:v>
                </c:pt>
                <c:pt idx="3">
                  <c:v>1.75</c:v>
                </c:pt>
                <c:pt idx="4">
                  <c:v>1.3589743589743579</c:v>
                </c:pt>
              </c:numCache>
            </c:numRef>
          </c:val>
        </c:ser>
        <c:ser>
          <c:idx val="4"/>
          <c:order val="3"/>
          <c:tx>
            <c:strRef>
              <c:f>Sheet1!$E$1:$E$2</c:f>
              <c:strCache>
                <c:ptCount val="1"/>
                <c:pt idx="0">
                  <c:v>TT FOLLOW UP</c:v>
                </c:pt>
              </c:strCache>
            </c:strRef>
          </c:tx>
          <c:invertIfNegative val="0"/>
          <c:cat>
            <c:strRef>
              <c:f>Sheet1!$A$4:$A$8</c:f>
              <c:strCache>
                <c:ptCount val="5"/>
                <c:pt idx="0">
                  <c:v>physical</c:v>
                </c:pt>
                <c:pt idx="1">
                  <c:v>communication</c:v>
                </c:pt>
                <c:pt idx="2">
                  <c:v>psychosocial</c:v>
                </c:pt>
                <c:pt idx="3">
                  <c:v>energy</c:v>
                </c:pt>
                <c:pt idx="4">
                  <c:v>total</c:v>
                </c:pt>
              </c:strCache>
            </c:strRef>
          </c:cat>
          <c:val>
            <c:numRef>
              <c:f>Sheet1!$E$4:$E$8</c:f>
              <c:numCache>
                <c:formatCode>General</c:formatCode>
                <c:ptCount val="5"/>
              </c:numCache>
            </c:numRef>
          </c:val>
        </c:ser>
        <c:ser>
          <c:idx val="5"/>
          <c:order val="4"/>
          <c:tx>
            <c:strRef>
              <c:f>Sheet1!$F$1:$F$2</c:f>
              <c:strCache>
                <c:ptCount val="1"/>
                <c:pt idx="0">
                  <c:v>CS PRE THERAPY</c:v>
                </c:pt>
              </c:strCache>
            </c:strRef>
          </c:tx>
          <c:spPr>
            <a:solidFill>
              <a:srgbClr val="CC0099"/>
            </a:solidFill>
          </c:spPr>
          <c:invertIfNegative val="0"/>
          <c:cat>
            <c:strRef>
              <c:f>Sheet1!$A$4:$A$8</c:f>
              <c:strCache>
                <c:ptCount val="5"/>
                <c:pt idx="0">
                  <c:v>physical</c:v>
                </c:pt>
                <c:pt idx="1">
                  <c:v>communication</c:v>
                </c:pt>
                <c:pt idx="2">
                  <c:v>psychosocial</c:v>
                </c:pt>
                <c:pt idx="3">
                  <c:v>energy</c:v>
                </c:pt>
                <c:pt idx="4">
                  <c:v>total</c:v>
                </c:pt>
              </c:strCache>
            </c:strRef>
          </c:cat>
          <c:val>
            <c:numRef>
              <c:f>Sheet1!$F$4:$F$8</c:f>
              <c:numCache>
                <c:formatCode>General</c:formatCode>
                <c:ptCount val="5"/>
                <c:pt idx="0">
                  <c:v>4.4705882352941204</c:v>
                </c:pt>
                <c:pt idx="1">
                  <c:v>4</c:v>
                </c:pt>
                <c:pt idx="2">
                  <c:v>1.3636363636363631</c:v>
                </c:pt>
                <c:pt idx="3">
                  <c:v>1.25</c:v>
                </c:pt>
                <c:pt idx="4">
                  <c:v>3.1794871794871788</c:v>
                </c:pt>
              </c:numCache>
            </c:numRef>
          </c:val>
        </c:ser>
        <c:ser>
          <c:idx val="0"/>
          <c:order val="5"/>
          <c:tx>
            <c:strRef>
              <c:f>Sheet1!$G$1:$G$2</c:f>
              <c:strCache>
                <c:ptCount val="1"/>
                <c:pt idx="0">
                  <c:v>CS POST THERAPY</c:v>
                </c:pt>
              </c:strCache>
            </c:strRef>
          </c:tx>
          <c:spPr>
            <a:solidFill>
              <a:srgbClr val="FF00FF"/>
            </a:solidFill>
          </c:spPr>
          <c:invertIfNegative val="0"/>
          <c:cat>
            <c:strRef>
              <c:f>Sheet1!$A$4:$A$8</c:f>
              <c:strCache>
                <c:ptCount val="5"/>
                <c:pt idx="0">
                  <c:v>physical</c:v>
                </c:pt>
                <c:pt idx="1">
                  <c:v>communication</c:v>
                </c:pt>
                <c:pt idx="2">
                  <c:v>psychosocial</c:v>
                </c:pt>
                <c:pt idx="3">
                  <c:v>energy</c:v>
                </c:pt>
                <c:pt idx="4">
                  <c:v>total</c:v>
                </c:pt>
              </c:strCache>
            </c:strRef>
          </c:cat>
          <c:val>
            <c:numRef>
              <c:f>Sheet1!$G$4:$G$8</c:f>
              <c:numCache>
                <c:formatCode>General</c:formatCode>
                <c:ptCount val="5"/>
                <c:pt idx="0">
                  <c:v>4.5294117647058796</c:v>
                </c:pt>
                <c:pt idx="1">
                  <c:v>4.2857142857142874</c:v>
                </c:pt>
                <c:pt idx="2">
                  <c:v>4.7272727272727284</c:v>
                </c:pt>
                <c:pt idx="3">
                  <c:v>4.75</c:v>
                </c:pt>
                <c:pt idx="4">
                  <c:v>4.5641025641025559</c:v>
                </c:pt>
              </c:numCache>
            </c:numRef>
          </c:val>
        </c:ser>
        <c:ser>
          <c:idx val="6"/>
          <c:order val="6"/>
          <c:tx>
            <c:strRef>
              <c:f>Sheet1!$H$1:$H$2</c:f>
              <c:strCache>
                <c:ptCount val="1"/>
                <c:pt idx="0">
                  <c:v>CS FOLLOW UP</c:v>
                </c:pt>
              </c:strCache>
            </c:strRef>
          </c:tx>
          <c:spPr>
            <a:solidFill>
              <a:srgbClr val="FF0080"/>
            </a:solidFill>
          </c:spPr>
          <c:invertIfNegative val="0"/>
          <c:cat>
            <c:strRef>
              <c:f>Sheet1!$A$4:$A$8</c:f>
              <c:strCache>
                <c:ptCount val="5"/>
                <c:pt idx="0">
                  <c:v>physical</c:v>
                </c:pt>
                <c:pt idx="1">
                  <c:v>communication</c:v>
                </c:pt>
                <c:pt idx="2">
                  <c:v>psychosocial</c:v>
                </c:pt>
                <c:pt idx="3">
                  <c:v>energy</c:v>
                </c:pt>
                <c:pt idx="4">
                  <c:v>total</c:v>
                </c:pt>
              </c:strCache>
            </c:strRef>
          </c:cat>
          <c:val>
            <c:numRef>
              <c:f>Sheet1!$H$4:$H$8</c:f>
              <c:numCache>
                <c:formatCode>General</c:formatCode>
                <c:ptCount val="5"/>
                <c:pt idx="0">
                  <c:v>4.9411764705882364</c:v>
                </c:pt>
                <c:pt idx="1">
                  <c:v>4.4285714285714288</c:v>
                </c:pt>
                <c:pt idx="2">
                  <c:v>4.8181818181818077</c:v>
                </c:pt>
                <c:pt idx="3">
                  <c:v>4.75</c:v>
                </c:pt>
                <c:pt idx="4">
                  <c:v>4.7948717948717974</c:v>
                </c:pt>
              </c:numCache>
            </c:numRef>
          </c:val>
        </c:ser>
        <c:ser>
          <c:idx val="7"/>
          <c:order val="7"/>
          <c:tx>
            <c:strRef>
              <c:f>Sheet1!$I$1:$I$2</c:f>
              <c:strCache>
                <c:ptCount val="1"/>
                <c:pt idx="0">
                  <c:v>CS FOLLOW UP</c:v>
                </c:pt>
              </c:strCache>
            </c:strRef>
          </c:tx>
          <c:invertIfNegative val="0"/>
          <c:cat>
            <c:strRef>
              <c:f>Sheet1!$A$4:$A$8</c:f>
              <c:strCache>
                <c:ptCount val="5"/>
                <c:pt idx="0">
                  <c:v>physical</c:v>
                </c:pt>
                <c:pt idx="1">
                  <c:v>communication</c:v>
                </c:pt>
                <c:pt idx="2">
                  <c:v>psychosocial</c:v>
                </c:pt>
                <c:pt idx="3">
                  <c:v>energy</c:v>
                </c:pt>
                <c:pt idx="4">
                  <c:v>total</c:v>
                </c:pt>
              </c:strCache>
            </c:strRef>
          </c:cat>
          <c:val>
            <c:numRef>
              <c:f>Sheet1!$I$4:$I$8</c:f>
              <c:numCache>
                <c:formatCode>General</c:formatCode>
                <c:ptCount val="5"/>
              </c:numCache>
            </c:numRef>
          </c:val>
        </c:ser>
        <c:ser>
          <c:idx val="8"/>
          <c:order val="8"/>
          <c:tx>
            <c:strRef>
              <c:f>Sheet1!$J$1:$J$2</c:f>
              <c:strCache>
                <c:ptCount val="1"/>
                <c:pt idx="0">
                  <c:v>PK PRE THERAPY</c:v>
                </c:pt>
              </c:strCache>
            </c:strRef>
          </c:tx>
          <c:spPr>
            <a:solidFill>
              <a:schemeClr val="accent6"/>
            </a:solidFill>
          </c:spPr>
          <c:invertIfNegative val="0"/>
          <c:cat>
            <c:strRef>
              <c:f>Sheet1!$A$4:$A$8</c:f>
              <c:strCache>
                <c:ptCount val="5"/>
                <c:pt idx="0">
                  <c:v>physical</c:v>
                </c:pt>
                <c:pt idx="1">
                  <c:v>communication</c:v>
                </c:pt>
                <c:pt idx="2">
                  <c:v>psychosocial</c:v>
                </c:pt>
                <c:pt idx="3">
                  <c:v>energy</c:v>
                </c:pt>
                <c:pt idx="4">
                  <c:v>total</c:v>
                </c:pt>
              </c:strCache>
            </c:strRef>
          </c:cat>
          <c:val>
            <c:numRef>
              <c:f>Sheet1!$J$4:$J$8</c:f>
              <c:numCache>
                <c:formatCode>General</c:formatCode>
                <c:ptCount val="5"/>
                <c:pt idx="0">
                  <c:v>2.7647058823529429</c:v>
                </c:pt>
                <c:pt idx="1">
                  <c:v>2.714285714285714</c:v>
                </c:pt>
                <c:pt idx="2">
                  <c:v>2.181818181818179</c:v>
                </c:pt>
                <c:pt idx="3">
                  <c:v>3.25</c:v>
                </c:pt>
                <c:pt idx="4">
                  <c:v>2.641025641025641</c:v>
                </c:pt>
              </c:numCache>
            </c:numRef>
          </c:val>
        </c:ser>
        <c:ser>
          <c:idx val="9"/>
          <c:order val="9"/>
          <c:tx>
            <c:strRef>
              <c:f>Sheet1!$K$1:$K$2</c:f>
              <c:strCache>
                <c:ptCount val="1"/>
                <c:pt idx="0">
                  <c:v>PK POST THERAPY</c:v>
                </c:pt>
              </c:strCache>
            </c:strRef>
          </c:tx>
          <c:spPr>
            <a:solidFill>
              <a:schemeClr val="accent6">
                <a:lumMod val="75000"/>
              </a:schemeClr>
            </a:solidFill>
          </c:spPr>
          <c:invertIfNegative val="0"/>
          <c:cat>
            <c:strRef>
              <c:f>Sheet1!$A$4:$A$8</c:f>
              <c:strCache>
                <c:ptCount val="5"/>
                <c:pt idx="0">
                  <c:v>physical</c:v>
                </c:pt>
                <c:pt idx="1">
                  <c:v>communication</c:v>
                </c:pt>
                <c:pt idx="2">
                  <c:v>psychosocial</c:v>
                </c:pt>
                <c:pt idx="3">
                  <c:v>energy</c:v>
                </c:pt>
                <c:pt idx="4">
                  <c:v>total</c:v>
                </c:pt>
              </c:strCache>
            </c:strRef>
          </c:cat>
          <c:val>
            <c:numRef>
              <c:f>Sheet1!$K$4:$K$8</c:f>
              <c:numCache>
                <c:formatCode>General</c:formatCode>
                <c:ptCount val="5"/>
                <c:pt idx="0">
                  <c:v>3.1764705882352939</c:v>
                </c:pt>
                <c:pt idx="1">
                  <c:v>2.8571428571428572</c:v>
                </c:pt>
                <c:pt idx="2">
                  <c:v>3.4545454545454541</c:v>
                </c:pt>
                <c:pt idx="3">
                  <c:v>4.75</c:v>
                </c:pt>
                <c:pt idx="4">
                  <c:v>3.3589743589743608</c:v>
                </c:pt>
              </c:numCache>
            </c:numRef>
          </c:val>
        </c:ser>
        <c:dLbls>
          <c:showLegendKey val="0"/>
          <c:showVal val="0"/>
          <c:showCatName val="0"/>
          <c:showSerName val="0"/>
          <c:showPercent val="0"/>
          <c:showBubbleSize val="0"/>
        </c:dLbls>
        <c:gapWidth val="150"/>
        <c:axId val="133927680"/>
        <c:axId val="133929216"/>
      </c:barChart>
      <c:catAx>
        <c:axId val="133927680"/>
        <c:scaling>
          <c:orientation val="minMax"/>
        </c:scaling>
        <c:delete val="0"/>
        <c:axPos val="b"/>
        <c:majorTickMark val="out"/>
        <c:minorTickMark val="none"/>
        <c:tickLblPos val="nextTo"/>
        <c:crossAx val="133929216"/>
        <c:crosses val="autoZero"/>
        <c:auto val="1"/>
        <c:lblAlgn val="ctr"/>
        <c:lblOffset val="100"/>
        <c:noMultiLvlLbl val="0"/>
      </c:catAx>
      <c:valAx>
        <c:axId val="133929216"/>
        <c:scaling>
          <c:orientation val="minMax"/>
          <c:max val="5"/>
        </c:scaling>
        <c:delete val="0"/>
        <c:axPos val="l"/>
        <c:majorGridlines/>
        <c:numFmt formatCode="General" sourceLinked="1"/>
        <c:majorTickMark val="out"/>
        <c:minorTickMark val="none"/>
        <c:tickLblPos val="nextTo"/>
        <c:crossAx val="133927680"/>
        <c:crosses val="autoZero"/>
        <c:crossBetween val="between"/>
      </c:valAx>
    </c:plotArea>
    <c:legend>
      <c:legendPos val="b"/>
      <c:legendEntry>
        <c:idx val="3"/>
        <c:delete val="1"/>
      </c:legendEntry>
      <c:legendEntry>
        <c:idx val="7"/>
        <c:delete val="1"/>
      </c:legendEntry>
      <c:layout>
        <c:manualLayout>
          <c:xMode val="edge"/>
          <c:yMode val="edge"/>
          <c:x val="4.9999972458846603E-2"/>
          <c:y val="0.88243922131515196"/>
          <c:w val="0.89999994491769297"/>
          <c:h val="6.7296661196101296E-2"/>
        </c:manualLayout>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3313" cy="340210"/>
          </a:xfrm>
          <a:prstGeom prst="rect">
            <a:avLst/>
          </a:prstGeom>
        </p:spPr>
        <p:txBody>
          <a:bodyPr vert="horz" lIns="91440" tIns="45720" rIns="91440" bIns="45720" rtlCol="0"/>
          <a:lstStyle>
            <a:lvl1pPr algn="l" defTabSz="2056883"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622594" y="0"/>
            <a:ext cx="4303313" cy="34021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04C74A07-8FA6-49BD-8641-D684EB4E90BF}" type="datetimeFigureOut">
              <a:rPr lang="en-US" altLang="el-GR"/>
              <a:pPr>
                <a:defRPr/>
              </a:pPr>
              <a:t>11/3/2014</a:t>
            </a:fld>
            <a:endParaRPr lang="en-US" altLang="el-GR"/>
          </a:p>
        </p:txBody>
      </p:sp>
      <p:sp>
        <p:nvSpPr>
          <p:cNvPr id="4" name="Slide Image Placeholder 3"/>
          <p:cNvSpPr>
            <a:spLocks noGrp="1" noRot="1" noChangeAspect="1"/>
          </p:cNvSpPr>
          <p:nvPr>
            <p:ph type="sldImg" idx="2"/>
          </p:nvPr>
        </p:nvSpPr>
        <p:spPr>
          <a:xfrm>
            <a:off x="3254375" y="509588"/>
            <a:ext cx="3419475" cy="254952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92360" y="3229277"/>
            <a:ext cx="7943507" cy="3058628"/>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456378"/>
            <a:ext cx="4303313" cy="340210"/>
          </a:xfrm>
          <a:prstGeom prst="rect">
            <a:avLst/>
          </a:prstGeom>
        </p:spPr>
        <p:txBody>
          <a:bodyPr vert="horz" lIns="91440" tIns="45720" rIns="91440" bIns="45720" rtlCol="0" anchor="b"/>
          <a:lstStyle>
            <a:lvl1pPr algn="l" defTabSz="2056883"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622594" y="6456378"/>
            <a:ext cx="4303313" cy="34021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DFC8527-808C-4F1E-BBF6-D966002BB829}" type="slidenum">
              <a:rPr lang="en-US" altLang="el-GR"/>
              <a:pPr>
                <a:defRPr/>
              </a:pPr>
              <a:t>‹#›</a:t>
            </a:fld>
            <a:endParaRPr lang="en-US" altLang="el-GR"/>
          </a:p>
        </p:txBody>
      </p:sp>
    </p:spTree>
    <p:extLst>
      <p:ext uri="{BB962C8B-B14F-4D97-AF65-F5344CB8AC3E}">
        <p14:creationId xmlns:p14="http://schemas.microsoft.com/office/powerpoint/2010/main" val="3796531904"/>
      </p:ext>
    </p:extLst>
  </p:cSld>
  <p:clrMap bg1="lt1" tx1="dk1" bg2="lt2" tx2="dk2" accent1="accent1" accent2="accent2" accent3="accent3" accent4="accent4" accent5="accent5" accent6="accent6" hlink="hlink" folHlink="folHlink"/>
  <p:notesStyle>
    <a:lvl1pPr algn="l" defTabSz="2055813" rtl="0" eaLnBrk="0" fontAlgn="base" hangingPunct="0">
      <a:spcBef>
        <a:spcPct val="30000"/>
      </a:spcBef>
      <a:spcAft>
        <a:spcPct val="0"/>
      </a:spcAft>
      <a:defRPr sz="5400" kern="1200">
        <a:solidFill>
          <a:schemeClr val="tx1"/>
        </a:solidFill>
        <a:latin typeface="+mn-lt"/>
        <a:ea typeface="MS PGothic" pitchFamily="34" charset="-128"/>
        <a:cs typeface="ＭＳ Ｐゴシック" charset="0"/>
      </a:defRPr>
    </a:lvl1pPr>
    <a:lvl2pPr marL="2055813" algn="l" defTabSz="2055813" rtl="0" eaLnBrk="0" fontAlgn="base" hangingPunct="0">
      <a:spcBef>
        <a:spcPct val="30000"/>
      </a:spcBef>
      <a:spcAft>
        <a:spcPct val="0"/>
      </a:spcAft>
      <a:defRPr sz="5400" kern="1200">
        <a:solidFill>
          <a:schemeClr val="tx1"/>
        </a:solidFill>
        <a:latin typeface="+mn-lt"/>
        <a:ea typeface="MS PGothic" pitchFamily="34" charset="-128"/>
        <a:cs typeface="+mn-cs"/>
      </a:defRPr>
    </a:lvl2pPr>
    <a:lvl3pPr marL="4113213" algn="l" defTabSz="2055813" rtl="0" eaLnBrk="0" fontAlgn="base" hangingPunct="0">
      <a:spcBef>
        <a:spcPct val="30000"/>
      </a:spcBef>
      <a:spcAft>
        <a:spcPct val="0"/>
      </a:spcAft>
      <a:defRPr sz="5400" kern="1200">
        <a:solidFill>
          <a:schemeClr val="tx1"/>
        </a:solidFill>
        <a:latin typeface="+mn-lt"/>
        <a:ea typeface="MS PGothic" pitchFamily="34" charset="-128"/>
        <a:cs typeface="+mn-cs"/>
      </a:defRPr>
    </a:lvl3pPr>
    <a:lvl4pPr marL="6170613" algn="l" defTabSz="2055813" rtl="0" eaLnBrk="0" fontAlgn="base" hangingPunct="0">
      <a:spcBef>
        <a:spcPct val="30000"/>
      </a:spcBef>
      <a:spcAft>
        <a:spcPct val="0"/>
      </a:spcAft>
      <a:defRPr sz="5400" kern="1200">
        <a:solidFill>
          <a:schemeClr val="tx1"/>
        </a:solidFill>
        <a:latin typeface="+mn-lt"/>
        <a:ea typeface="MS PGothic" pitchFamily="34" charset="-128"/>
        <a:cs typeface="+mn-cs"/>
      </a:defRPr>
    </a:lvl4pPr>
    <a:lvl5pPr marL="8226425" algn="l" defTabSz="2055813" rtl="0" eaLnBrk="0" fontAlgn="base" hangingPunct="0">
      <a:spcBef>
        <a:spcPct val="30000"/>
      </a:spcBef>
      <a:spcAft>
        <a:spcPct val="0"/>
      </a:spcAft>
      <a:defRPr sz="5400" kern="1200">
        <a:solidFill>
          <a:schemeClr val="tx1"/>
        </a:solidFill>
        <a:latin typeface="+mn-lt"/>
        <a:ea typeface="MS PGothic" pitchFamily="34" charset="-128"/>
        <a:cs typeface="+mn-cs"/>
      </a:defRPr>
    </a:lvl5pPr>
    <a:lvl6pPr marL="10284413" algn="l" defTabSz="2056883" rtl="0" eaLnBrk="1" latinLnBrk="0" hangingPunct="1">
      <a:defRPr sz="5400" kern="1200">
        <a:solidFill>
          <a:schemeClr val="tx1"/>
        </a:solidFill>
        <a:latin typeface="+mn-lt"/>
        <a:ea typeface="+mn-ea"/>
        <a:cs typeface="+mn-cs"/>
      </a:defRPr>
    </a:lvl6pPr>
    <a:lvl7pPr marL="12341295" algn="l" defTabSz="2056883" rtl="0" eaLnBrk="1" latinLnBrk="0" hangingPunct="1">
      <a:defRPr sz="5400" kern="1200">
        <a:solidFill>
          <a:schemeClr val="tx1"/>
        </a:solidFill>
        <a:latin typeface="+mn-lt"/>
        <a:ea typeface="+mn-ea"/>
        <a:cs typeface="+mn-cs"/>
      </a:defRPr>
    </a:lvl7pPr>
    <a:lvl8pPr marL="14398177" algn="l" defTabSz="2056883" rtl="0" eaLnBrk="1" latinLnBrk="0" hangingPunct="1">
      <a:defRPr sz="5400" kern="1200">
        <a:solidFill>
          <a:schemeClr val="tx1"/>
        </a:solidFill>
        <a:latin typeface="+mn-lt"/>
        <a:ea typeface="+mn-ea"/>
        <a:cs typeface="+mn-cs"/>
      </a:defRPr>
    </a:lvl8pPr>
    <a:lvl9pPr marL="16455059" algn="l" defTabSz="2056883" rtl="0" eaLnBrk="1" latinLnBrk="0" hangingPunct="1">
      <a:defRPr sz="5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3254375" y="509588"/>
            <a:ext cx="3419475" cy="2549525"/>
          </a:xfrm>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6148" name="Slide Number Placeholder 3"/>
          <p:cNvSpPr>
            <a:spLocks noGrp="1"/>
          </p:cNvSpPr>
          <p:nvPr>
            <p:ph type="sldNum" sz="quarter" idx="5"/>
          </p:nvPr>
        </p:nvSpPr>
        <p:spPr bwMode="auto">
          <a:noFill/>
          <a:ln>
            <a:miter lim="800000"/>
            <a:headEnd/>
            <a:tailEnd/>
          </a:ln>
        </p:spPr>
        <p:txBody>
          <a:bodyPr/>
          <a:lstStyle/>
          <a:p>
            <a:fld id="{A2BE92F0-40C3-48A3-BD95-F1102D4B0875}" type="slidenum">
              <a:rPr lang="en-US" altLang="el-GR" smtClean="0"/>
              <a:pPr/>
              <a:t>1</a:t>
            </a:fld>
            <a:endParaRPr lang="en-US"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4582" y="10177716"/>
            <a:ext cx="37338557" cy="7022773"/>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9162" y="18565604"/>
            <a:ext cx="30749400" cy="8372722"/>
          </a:xfrm>
        </p:spPr>
        <p:txBody>
          <a:bodyPr/>
          <a:lstStyle>
            <a:lvl1pPr marL="0" indent="0" algn="ctr">
              <a:buNone/>
              <a:defRPr>
                <a:solidFill>
                  <a:schemeClr val="tx1">
                    <a:tint val="75000"/>
                  </a:schemeClr>
                </a:solidFill>
              </a:defRPr>
            </a:lvl1pPr>
            <a:lvl2pPr marL="2056883" indent="0" algn="ctr">
              <a:buNone/>
              <a:defRPr>
                <a:solidFill>
                  <a:schemeClr val="tx1">
                    <a:tint val="75000"/>
                  </a:schemeClr>
                </a:solidFill>
              </a:defRPr>
            </a:lvl2pPr>
            <a:lvl3pPr marL="4113765" indent="0" algn="ctr">
              <a:buNone/>
              <a:defRPr>
                <a:solidFill>
                  <a:schemeClr val="tx1">
                    <a:tint val="75000"/>
                  </a:schemeClr>
                </a:solidFill>
              </a:defRPr>
            </a:lvl3pPr>
            <a:lvl4pPr marL="6170647" indent="0" algn="ctr">
              <a:buNone/>
              <a:defRPr>
                <a:solidFill>
                  <a:schemeClr val="tx1">
                    <a:tint val="75000"/>
                  </a:schemeClr>
                </a:solidFill>
              </a:defRPr>
            </a:lvl4pPr>
            <a:lvl5pPr marL="8227529" indent="0" algn="ctr">
              <a:buNone/>
              <a:defRPr>
                <a:solidFill>
                  <a:schemeClr val="tx1">
                    <a:tint val="75000"/>
                  </a:schemeClr>
                </a:solidFill>
              </a:defRPr>
            </a:lvl5pPr>
            <a:lvl6pPr marL="10284413" indent="0" algn="ctr">
              <a:buNone/>
              <a:defRPr>
                <a:solidFill>
                  <a:schemeClr val="tx1">
                    <a:tint val="75000"/>
                  </a:schemeClr>
                </a:solidFill>
              </a:defRPr>
            </a:lvl6pPr>
            <a:lvl7pPr marL="12341295" indent="0" algn="ctr">
              <a:buNone/>
              <a:defRPr>
                <a:solidFill>
                  <a:schemeClr val="tx1">
                    <a:tint val="75000"/>
                  </a:schemeClr>
                </a:solidFill>
              </a:defRPr>
            </a:lvl7pPr>
            <a:lvl8pPr marL="14398177" indent="0" algn="ctr">
              <a:buNone/>
              <a:defRPr>
                <a:solidFill>
                  <a:schemeClr val="tx1">
                    <a:tint val="75000"/>
                  </a:schemeClr>
                </a:solidFill>
              </a:defRPr>
            </a:lvl8pPr>
            <a:lvl9pPr marL="1645505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22598D1-E5F0-4056-A32C-0DDFC2B5133A}"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3DCAE8-F2A8-4414-B0BD-CFF268F58DA8}" type="slidenum">
              <a:rPr lang="en-US" altLang="el-GR"/>
              <a:pPr>
                <a:defRPr/>
              </a:pPr>
              <a:t>‹#›</a:t>
            </a:fld>
            <a:endParaRPr lang="en-US"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F43B48-720C-4550-88B9-002B58A8D64B}"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7FEF08-5A5C-4149-BA36-7F247AD3A45D}" type="slidenum">
              <a:rPr lang="en-US" altLang="el-GR"/>
              <a:pPr>
                <a:defRPr/>
              </a:pPr>
              <a:t>‹#›</a:t>
            </a:fld>
            <a:endParaRPr lang="en-US"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326482" y="6719414"/>
            <a:ext cx="37963915" cy="14316293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434734" y="6719414"/>
            <a:ext cx="113159619" cy="1431629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A1E6FD9-A85D-4F29-8E7F-38394BB0CB0F}"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BFE4F7-89C5-4BEB-ABF2-1461DBACA117}"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366BAA9-EC95-4A6D-AA5F-39BC43A16939}"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5AB351-5E48-495A-A31A-264087E71F65}"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9990" y="21053151"/>
            <a:ext cx="37338557" cy="6507061"/>
          </a:xfrm>
        </p:spPr>
        <p:txBody>
          <a:bodyPr anchor="t"/>
          <a:lstStyle>
            <a:lvl1pPr algn="l">
              <a:defRPr sz="18000" b="1" cap="all"/>
            </a:lvl1pPr>
          </a:lstStyle>
          <a:p>
            <a:r>
              <a:rPr lang="en-US" smtClean="0"/>
              <a:t>Click to edit Master title style</a:t>
            </a:r>
            <a:endParaRPr lang="en-US"/>
          </a:p>
        </p:txBody>
      </p:sp>
      <p:sp>
        <p:nvSpPr>
          <p:cNvPr id="3" name="Text Placeholder 2"/>
          <p:cNvSpPr>
            <a:spLocks noGrp="1"/>
          </p:cNvSpPr>
          <p:nvPr>
            <p:ph type="body" idx="1"/>
          </p:nvPr>
        </p:nvSpPr>
        <p:spPr>
          <a:xfrm>
            <a:off x="3469990" y="13886286"/>
            <a:ext cx="37338557" cy="7166866"/>
          </a:xfrm>
        </p:spPr>
        <p:txBody>
          <a:bodyPr anchor="b"/>
          <a:lstStyle>
            <a:lvl1pPr marL="0" indent="0">
              <a:buNone/>
              <a:defRPr sz="9000">
                <a:solidFill>
                  <a:schemeClr val="tx1">
                    <a:tint val="75000"/>
                  </a:schemeClr>
                </a:solidFill>
              </a:defRPr>
            </a:lvl1pPr>
            <a:lvl2pPr marL="2056883" indent="0">
              <a:buNone/>
              <a:defRPr sz="8100">
                <a:solidFill>
                  <a:schemeClr val="tx1">
                    <a:tint val="75000"/>
                  </a:schemeClr>
                </a:solidFill>
              </a:defRPr>
            </a:lvl2pPr>
            <a:lvl3pPr marL="4113765" indent="0">
              <a:buNone/>
              <a:defRPr sz="7200">
                <a:solidFill>
                  <a:schemeClr val="tx1">
                    <a:tint val="75000"/>
                  </a:schemeClr>
                </a:solidFill>
              </a:defRPr>
            </a:lvl3pPr>
            <a:lvl4pPr marL="6170647" indent="0">
              <a:buNone/>
              <a:defRPr sz="6300">
                <a:solidFill>
                  <a:schemeClr val="tx1">
                    <a:tint val="75000"/>
                  </a:schemeClr>
                </a:solidFill>
              </a:defRPr>
            </a:lvl4pPr>
            <a:lvl5pPr marL="8227529" indent="0">
              <a:buNone/>
              <a:defRPr sz="6300">
                <a:solidFill>
                  <a:schemeClr val="tx1">
                    <a:tint val="75000"/>
                  </a:schemeClr>
                </a:solidFill>
              </a:defRPr>
            </a:lvl5pPr>
            <a:lvl6pPr marL="10284413" indent="0">
              <a:buNone/>
              <a:defRPr sz="6300">
                <a:solidFill>
                  <a:schemeClr val="tx1">
                    <a:tint val="75000"/>
                  </a:schemeClr>
                </a:solidFill>
              </a:defRPr>
            </a:lvl6pPr>
            <a:lvl7pPr marL="12341295" indent="0">
              <a:buNone/>
              <a:defRPr sz="6300">
                <a:solidFill>
                  <a:schemeClr val="tx1">
                    <a:tint val="75000"/>
                  </a:schemeClr>
                </a:solidFill>
              </a:defRPr>
            </a:lvl7pPr>
            <a:lvl8pPr marL="14398177" indent="0">
              <a:buNone/>
              <a:defRPr sz="6300">
                <a:solidFill>
                  <a:schemeClr val="tx1">
                    <a:tint val="75000"/>
                  </a:schemeClr>
                </a:solidFill>
              </a:defRPr>
            </a:lvl8pPr>
            <a:lvl9pPr marL="16455059" indent="0">
              <a:buNone/>
              <a:defRPr sz="6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F6BE58-7CD5-434D-8E15-2287633568C9}"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A3BABE-8487-40E4-886D-E7EDD4581B15}" type="slidenum">
              <a:rPr lang="en-US" altLang="el-GR"/>
              <a:pPr>
                <a:defRPr/>
              </a:pPr>
              <a:t>‹#›</a:t>
            </a:fld>
            <a:endParaRPr lang="en-US"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434733" y="39148543"/>
            <a:ext cx="75561769" cy="110733801"/>
          </a:xfrm>
        </p:spPr>
        <p:txBody>
          <a:bodyPr/>
          <a:lstStyle>
            <a:lvl1pPr>
              <a:defRPr sz="12600"/>
            </a:lvl1pPr>
            <a:lvl2pPr>
              <a:defRPr sz="10800"/>
            </a:lvl2pPr>
            <a:lvl3pPr>
              <a:defRPr sz="90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4728629" y="39148543"/>
            <a:ext cx="75561769" cy="110733801"/>
          </a:xfrm>
        </p:spPr>
        <p:txBody>
          <a:bodyPr/>
          <a:lstStyle>
            <a:lvl1pPr>
              <a:defRPr sz="12600"/>
            </a:lvl1pPr>
            <a:lvl2pPr>
              <a:defRPr sz="10800"/>
            </a:lvl2pPr>
            <a:lvl3pPr>
              <a:defRPr sz="90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AAC33A5-014B-483E-A110-9260D8570507}" type="datetimeFigureOut">
              <a:rPr lang="en-US" altLang="el-GR"/>
              <a:pPr>
                <a:defRPr/>
              </a:pPr>
              <a:t>11/3/2014</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1D4C30-C500-4EC0-8F27-6BBD9A1BEB37}" type="slidenum">
              <a:rPr lang="en-US" altLang="el-GR"/>
              <a:pPr>
                <a:defRPr/>
              </a:pPr>
              <a:t>‹#›</a:t>
            </a:fld>
            <a:endParaRPr lang="en-US"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6387" y="1312034"/>
            <a:ext cx="39534941" cy="546047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6386" y="7333719"/>
            <a:ext cx="19409035" cy="3056344"/>
          </a:xfrm>
        </p:spPr>
        <p:txBody>
          <a:bodyPr anchor="b"/>
          <a:lstStyle>
            <a:lvl1pPr marL="0" indent="0">
              <a:buNone/>
              <a:defRPr sz="10800" b="1"/>
            </a:lvl1pPr>
            <a:lvl2pPr marL="2056883" indent="0">
              <a:buNone/>
              <a:defRPr sz="9000" b="1"/>
            </a:lvl2pPr>
            <a:lvl3pPr marL="4113765" indent="0">
              <a:buNone/>
              <a:defRPr sz="8100" b="1"/>
            </a:lvl3pPr>
            <a:lvl4pPr marL="6170647" indent="0">
              <a:buNone/>
              <a:defRPr sz="7200" b="1"/>
            </a:lvl4pPr>
            <a:lvl5pPr marL="8227529" indent="0">
              <a:buNone/>
              <a:defRPr sz="7200" b="1"/>
            </a:lvl5pPr>
            <a:lvl6pPr marL="10284413" indent="0">
              <a:buNone/>
              <a:defRPr sz="7200" b="1"/>
            </a:lvl6pPr>
            <a:lvl7pPr marL="12341295" indent="0">
              <a:buNone/>
              <a:defRPr sz="7200" b="1"/>
            </a:lvl7pPr>
            <a:lvl8pPr marL="14398177" indent="0">
              <a:buNone/>
              <a:defRPr sz="7200" b="1"/>
            </a:lvl8pPr>
            <a:lvl9pPr marL="16455059" indent="0">
              <a:buNone/>
              <a:defRPr sz="7200" b="1"/>
            </a:lvl9pPr>
          </a:lstStyle>
          <a:p>
            <a:pPr lvl="0"/>
            <a:r>
              <a:rPr lang="en-US" smtClean="0"/>
              <a:t>Click to edit Master text styles</a:t>
            </a:r>
          </a:p>
        </p:txBody>
      </p:sp>
      <p:sp>
        <p:nvSpPr>
          <p:cNvPr id="4" name="Content Placeholder 3"/>
          <p:cNvSpPr>
            <a:spLocks noGrp="1"/>
          </p:cNvSpPr>
          <p:nvPr>
            <p:ph sz="half" idx="2"/>
          </p:nvPr>
        </p:nvSpPr>
        <p:spPr>
          <a:xfrm>
            <a:off x="2196386" y="10390066"/>
            <a:ext cx="19409035" cy="18876547"/>
          </a:xfrm>
        </p:spPr>
        <p:txBody>
          <a:bodyPr/>
          <a:lstStyle>
            <a:lvl1pPr>
              <a:defRPr sz="10800"/>
            </a:lvl1pPr>
            <a:lvl2pPr>
              <a:defRPr sz="9000"/>
            </a:lvl2pPr>
            <a:lvl3pPr>
              <a:defRPr sz="81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314674" y="7333719"/>
            <a:ext cx="19416661" cy="3056344"/>
          </a:xfrm>
        </p:spPr>
        <p:txBody>
          <a:bodyPr anchor="b"/>
          <a:lstStyle>
            <a:lvl1pPr marL="0" indent="0">
              <a:buNone/>
              <a:defRPr sz="10800" b="1"/>
            </a:lvl1pPr>
            <a:lvl2pPr marL="2056883" indent="0">
              <a:buNone/>
              <a:defRPr sz="9000" b="1"/>
            </a:lvl2pPr>
            <a:lvl3pPr marL="4113765" indent="0">
              <a:buNone/>
              <a:defRPr sz="8100" b="1"/>
            </a:lvl3pPr>
            <a:lvl4pPr marL="6170647" indent="0">
              <a:buNone/>
              <a:defRPr sz="7200" b="1"/>
            </a:lvl4pPr>
            <a:lvl5pPr marL="8227529" indent="0">
              <a:buNone/>
              <a:defRPr sz="7200" b="1"/>
            </a:lvl5pPr>
            <a:lvl6pPr marL="10284413" indent="0">
              <a:buNone/>
              <a:defRPr sz="7200" b="1"/>
            </a:lvl6pPr>
            <a:lvl7pPr marL="12341295" indent="0">
              <a:buNone/>
              <a:defRPr sz="7200" b="1"/>
            </a:lvl7pPr>
            <a:lvl8pPr marL="14398177" indent="0">
              <a:buNone/>
              <a:defRPr sz="7200" b="1"/>
            </a:lvl8pPr>
            <a:lvl9pPr marL="16455059" indent="0">
              <a:buNone/>
              <a:defRPr sz="7200" b="1"/>
            </a:lvl9pPr>
          </a:lstStyle>
          <a:p>
            <a:pPr lvl="0"/>
            <a:r>
              <a:rPr lang="en-US" smtClean="0"/>
              <a:t>Click to edit Master text styles</a:t>
            </a:r>
          </a:p>
        </p:txBody>
      </p:sp>
      <p:sp>
        <p:nvSpPr>
          <p:cNvPr id="6" name="Content Placeholder 5"/>
          <p:cNvSpPr>
            <a:spLocks noGrp="1"/>
          </p:cNvSpPr>
          <p:nvPr>
            <p:ph sz="quarter" idx="4"/>
          </p:nvPr>
        </p:nvSpPr>
        <p:spPr>
          <a:xfrm>
            <a:off x="22314674" y="10390066"/>
            <a:ext cx="19416661" cy="18876547"/>
          </a:xfrm>
        </p:spPr>
        <p:txBody>
          <a:bodyPr/>
          <a:lstStyle>
            <a:lvl1pPr>
              <a:defRPr sz="10800"/>
            </a:lvl1pPr>
            <a:lvl2pPr>
              <a:defRPr sz="9000"/>
            </a:lvl2pPr>
            <a:lvl3pPr>
              <a:defRPr sz="81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94DC53-7917-42E9-8603-F1D729BC4DD9}" type="datetimeFigureOut">
              <a:rPr lang="en-US" altLang="el-GR"/>
              <a:pPr>
                <a:defRPr/>
              </a:pPr>
              <a:t>11/3/2014</a:t>
            </a:fld>
            <a:endParaRPr lang="en-US" altLang="el-G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DCA2796-909A-419F-B740-367C48D439C6}" type="slidenum">
              <a:rPr lang="en-US" altLang="el-GR"/>
              <a:pPr>
                <a:defRPr/>
              </a:pPr>
              <a:t>‹#›</a:t>
            </a:fld>
            <a:endParaRPr lang="en-US"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024207C-3165-4F4B-BF15-894EEB231A2A}" type="datetimeFigureOut">
              <a:rPr lang="en-US" altLang="el-GR"/>
              <a:pPr>
                <a:defRPr/>
              </a:pPr>
              <a:t>11/3/2014</a:t>
            </a:fld>
            <a:endParaRPr lang="en-US" altLang="el-G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91F6C15-A3DF-4F7C-9FB0-4D1ABF854588}" type="slidenum">
              <a:rPr lang="en-US" altLang="el-GR"/>
              <a:pPr>
                <a:defRPr/>
              </a:pPr>
              <a:t>‹#›</a:t>
            </a:fld>
            <a:endParaRPr lang="en-US"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E610FD-1B85-4E80-9452-B5F86204E003}" type="datetimeFigureOut">
              <a:rPr lang="en-US" altLang="el-GR"/>
              <a:pPr>
                <a:defRPr/>
              </a:pPr>
              <a:t>11/3/2014</a:t>
            </a:fld>
            <a:endParaRPr lang="en-US" altLang="el-G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C983F3E-AF65-4D40-BDBB-A7C536747C6A}" type="slidenum">
              <a:rPr lang="en-US" altLang="el-GR"/>
              <a:pPr>
                <a:defRPr/>
              </a:pPr>
              <a:t>‹#›</a:t>
            </a:fld>
            <a:endParaRPr lang="en-US"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6389" y="1304448"/>
            <a:ext cx="14451915" cy="5551478"/>
          </a:xfrm>
        </p:spPr>
        <p:txBody>
          <a:bodyPr anchor="b"/>
          <a:lstStyle>
            <a:lvl1pPr algn="l">
              <a:defRPr sz="9000" b="1"/>
            </a:lvl1pPr>
          </a:lstStyle>
          <a:p>
            <a:r>
              <a:rPr lang="en-US" smtClean="0"/>
              <a:t>Click to edit Master title style</a:t>
            </a:r>
            <a:endParaRPr lang="en-US"/>
          </a:p>
        </p:txBody>
      </p:sp>
      <p:sp>
        <p:nvSpPr>
          <p:cNvPr id="3" name="Content Placeholder 2"/>
          <p:cNvSpPr>
            <a:spLocks noGrp="1"/>
          </p:cNvSpPr>
          <p:nvPr>
            <p:ph idx="1"/>
          </p:nvPr>
        </p:nvSpPr>
        <p:spPr>
          <a:xfrm>
            <a:off x="17174518" y="1304449"/>
            <a:ext cx="24556812" cy="27962163"/>
          </a:xfrm>
        </p:spPr>
        <p:txBody>
          <a:bodyPr/>
          <a:lstStyle>
            <a:lvl1pPr>
              <a:defRPr sz="14400"/>
            </a:lvl1pPr>
            <a:lvl2pPr>
              <a:defRPr sz="12600"/>
            </a:lvl2pPr>
            <a:lvl3pPr>
              <a:defRPr sz="108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6389" y="6855929"/>
            <a:ext cx="14451915" cy="22410685"/>
          </a:xfrm>
        </p:spPr>
        <p:txBody>
          <a:bodyPr/>
          <a:lstStyle>
            <a:lvl1pPr marL="0" indent="0">
              <a:buNone/>
              <a:defRPr sz="6300"/>
            </a:lvl1pPr>
            <a:lvl2pPr marL="2056883" indent="0">
              <a:buNone/>
              <a:defRPr sz="5400"/>
            </a:lvl2pPr>
            <a:lvl3pPr marL="4113765" indent="0">
              <a:buNone/>
              <a:defRPr sz="4500"/>
            </a:lvl3pPr>
            <a:lvl4pPr marL="6170647" indent="0">
              <a:buNone/>
              <a:defRPr sz="4100"/>
            </a:lvl4pPr>
            <a:lvl5pPr marL="8227529" indent="0">
              <a:buNone/>
              <a:defRPr sz="4100"/>
            </a:lvl5pPr>
            <a:lvl6pPr marL="10284413" indent="0">
              <a:buNone/>
              <a:defRPr sz="4100"/>
            </a:lvl6pPr>
            <a:lvl7pPr marL="12341295" indent="0">
              <a:buNone/>
              <a:defRPr sz="4100"/>
            </a:lvl7pPr>
            <a:lvl8pPr marL="14398177" indent="0">
              <a:buNone/>
              <a:defRPr sz="4100"/>
            </a:lvl8pPr>
            <a:lvl9pPr marL="16455059" indent="0">
              <a:buNone/>
              <a:defRPr sz="4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CA3FE7-21AB-4048-9204-74D6EF48EA60}" type="datetimeFigureOut">
              <a:rPr lang="en-US" altLang="el-GR"/>
              <a:pPr>
                <a:defRPr/>
              </a:pPr>
              <a:t>11/3/2014</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E0D647-FB61-4AE7-8FC4-127F9CE934DF}" type="slidenum">
              <a:rPr lang="en-US" altLang="el-GR"/>
              <a:pPr>
                <a:defRPr/>
              </a:pPr>
              <a:t>‹#›</a:t>
            </a:fld>
            <a:endParaRPr lang="en-US"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10143" y="22933979"/>
            <a:ext cx="26356628" cy="2707486"/>
          </a:xfrm>
        </p:spPr>
        <p:txBody>
          <a:bodyPr anchor="b"/>
          <a:lstStyle>
            <a:lvl1pPr algn="l">
              <a:defRPr sz="9000" b="1"/>
            </a:lvl1pPr>
          </a:lstStyle>
          <a:p>
            <a:r>
              <a:rPr lang="en-US" smtClean="0"/>
              <a:t>Click to edit Master title style</a:t>
            </a:r>
            <a:endParaRPr lang="en-US"/>
          </a:p>
        </p:txBody>
      </p:sp>
      <p:sp>
        <p:nvSpPr>
          <p:cNvPr id="3" name="Picture Placeholder 2"/>
          <p:cNvSpPr>
            <a:spLocks noGrp="1"/>
          </p:cNvSpPr>
          <p:nvPr>
            <p:ph type="pic" idx="1"/>
          </p:nvPr>
        </p:nvSpPr>
        <p:spPr>
          <a:xfrm>
            <a:off x="8610143" y="2927421"/>
            <a:ext cx="26356628" cy="19657695"/>
          </a:xfrm>
        </p:spPr>
        <p:txBody>
          <a:bodyPr rtlCol="0">
            <a:normAutofit/>
          </a:bodyPr>
          <a:lstStyle>
            <a:lvl1pPr marL="0" indent="0">
              <a:buNone/>
              <a:defRPr sz="14400"/>
            </a:lvl1pPr>
            <a:lvl2pPr marL="2056883" indent="0">
              <a:buNone/>
              <a:defRPr sz="12600"/>
            </a:lvl2pPr>
            <a:lvl3pPr marL="4113765" indent="0">
              <a:buNone/>
              <a:defRPr sz="10800"/>
            </a:lvl3pPr>
            <a:lvl4pPr marL="6170647" indent="0">
              <a:buNone/>
              <a:defRPr sz="9000"/>
            </a:lvl4pPr>
            <a:lvl5pPr marL="8227529" indent="0">
              <a:buNone/>
              <a:defRPr sz="9000"/>
            </a:lvl5pPr>
            <a:lvl6pPr marL="10284413" indent="0">
              <a:buNone/>
              <a:defRPr sz="9000"/>
            </a:lvl6pPr>
            <a:lvl7pPr marL="12341295" indent="0">
              <a:buNone/>
              <a:defRPr sz="9000"/>
            </a:lvl7pPr>
            <a:lvl8pPr marL="14398177" indent="0">
              <a:buNone/>
              <a:defRPr sz="9000"/>
            </a:lvl8pPr>
            <a:lvl9pPr marL="16455059" indent="0">
              <a:buNone/>
              <a:defRPr sz="9000"/>
            </a:lvl9pPr>
          </a:lstStyle>
          <a:p>
            <a:pPr lvl="0"/>
            <a:endParaRPr lang="en-US" noProof="0" dirty="0"/>
          </a:p>
        </p:txBody>
      </p:sp>
      <p:sp>
        <p:nvSpPr>
          <p:cNvPr id="4" name="Text Placeholder 3"/>
          <p:cNvSpPr>
            <a:spLocks noGrp="1"/>
          </p:cNvSpPr>
          <p:nvPr>
            <p:ph type="body" sz="half" idx="2"/>
          </p:nvPr>
        </p:nvSpPr>
        <p:spPr>
          <a:xfrm>
            <a:off x="8610143" y="25641465"/>
            <a:ext cx="26356628" cy="3845080"/>
          </a:xfrm>
        </p:spPr>
        <p:txBody>
          <a:bodyPr/>
          <a:lstStyle>
            <a:lvl1pPr marL="0" indent="0">
              <a:buNone/>
              <a:defRPr sz="6300"/>
            </a:lvl1pPr>
            <a:lvl2pPr marL="2056883" indent="0">
              <a:buNone/>
              <a:defRPr sz="5400"/>
            </a:lvl2pPr>
            <a:lvl3pPr marL="4113765" indent="0">
              <a:buNone/>
              <a:defRPr sz="4500"/>
            </a:lvl3pPr>
            <a:lvl4pPr marL="6170647" indent="0">
              <a:buNone/>
              <a:defRPr sz="4100"/>
            </a:lvl4pPr>
            <a:lvl5pPr marL="8227529" indent="0">
              <a:buNone/>
              <a:defRPr sz="4100"/>
            </a:lvl5pPr>
            <a:lvl6pPr marL="10284413" indent="0">
              <a:buNone/>
              <a:defRPr sz="4100"/>
            </a:lvl6pPr>
            <a:lvl7pPr marL="12341295" indent="0">
              <a:buNone/>
              <a:defRPr sz="4100"/>
            </a:lvl7pPr>
            <a:lvl8pPr marL="14398177" indent="0">
              <a:buNone/>
              <a:defRPr sz="4100"/>
            </a:lvl8pPr>
            <a:lvl9pPr marL="16455059" indent="0">
              <a:buNone/>
              <a:defRPr sz="4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153F00-91DC-4968-94F7-B0E4E0FBF6A4}" type="datetimeFigureOut">
              <a:rPr lang="en-US" altLang="el-GR"/>
              <a:pPr>
                <a:defRPr/>
              </a:pPr>
              <a:t>11/3/2014</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A64095-8451-40AA-B066-AA0EC4765BB3}" type="slidenum">
              <a:rPr lang="en-US" altLang="el-GR"/>
              <a:pPr>
                <a:defRPr/>
              </a:pPr>
              <a:t>‹#›</a:t>
            </a:fld>
            <a:endParaRPr lang="en-US"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7140" y="1311495"/>
            <a:ext cx="39533434" cy="5461193"/>
          </a:xfrm>
          <a:prstGeom prst="rect">
            <a:avLst/>
          </a:prstGeom>
          <a:noFill/>
          <a:ln w="9525">
            <a:noFill/>
            <a:miter lim="800000"/>
            <a:headEnd/>
            <a:tailEnd/>
          </a:ln>
        </p:spPr>
        <p:txBody>
          <a:bodyPr vert="horz" wrap="square" lIns="411377" tIns="205688" rIns="411377" bIns="205688" numCol="1" anchor="ctr" anchorCtr="0" compatLnSpc="1">
            <a:prstTxWarp prst="textNoShape">
              <a:avLst/>
            </a:prstTxWarp>
          </a:bodyPr>
          <a:lstStyle/>
          <a:p>
            <a:pPr lvl="0"/>
            <a:r>
              <a:rPr lang="en-US" altLang="el-GR" smtClean="0"/>
              <a:t>Click to edit Master title style</a:t>
            </a:r>
          </a:p>
        </p:txBody>
      </p:sp>
      <p:sp>
        <p:nvSpPr>
          <p:cNvPr id="1027" name="Text Placeholder 2"/>
          <p:cNvSpPr>
            <a:spLocks noGrp="1"/>
          </p:cNvSpPr>
          <p:nvPr>
            <p:ph type="body" idx="1"/>
          </p:nvPr>
        </p:nvSpPr>
        <p:spPr bwMode="auto">
          <a:xfrm>
            <a:off x="2197140" y="7645093"/>
            <a:ext cx="39533434" cy="21622338"/>
          </a:xfrm>
          <a:prstGeom prst="rect">
            <a:avLst/>
          </a:prstGeom>
          <a:noFill/>
          <a:ln w="9525">
            <a:noFill/>
            <a:miter lim="800000"/>
            <a:headEnd/>
            <a:tailEnd/>
          </a:ln>
        </p:spPr>
        <p:txBody>
          <a:bodyPr vert="horz" wrap="square" lIns="411377" tIns="205688" rIns="411377" bIns="205688"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4" name="Date Placeholder 3"/>
          <p:cNvSpPr>
            <a:spLocks noGrp="1"/>
          </p:cNvSpPr>
          <p:nvPr>
            <p:ph type="dt" sz="half" idx="2"/>
          </p:nvPr>
        </p:nvSpPr>
        <p:spPr>
          <a:xfrm>
            <a:off x="2197140" y="30366601"/>
            <a:ext cx="10249727" cy="1744809"/>
          </a:xfrm>
          <a:prstGeom prst="rect">
            <a:avLst/>
          </a:prstGeom>
        </p:spPr>
        <p:txBody>
          <a:bodyPr vert="horz" wrap="square" lIns="411377" tIns="205688" rIns="411377" bIns="205688" numCol="1" anchor="ctr" anchorCtr="0" compatLnSpc="1">
            <a:prstTxWarp prst="textNoShape">
              <a:avLst/>
            </a:prstTxWarp>
          </a:bodyPr>
          <a:lstStyle>
            <a:lvl1pPr>
              <a:defRPr sz="5400">
                <a:solidFill>
                  <a:srgbClr val="898989"/>
                </a:solidFill>
              </a:defRPr>
            </a:lvl1pPr>
          </a:lstStyle>
          <a:p>
            <a:pPr>
              <a:defRPr/>
            </a:pPr>
            <a:fld id="{399708AD-4138-4DF1-B248-AC682D30622F}" type="datetimeFigureOut">
              <a:rPr lang="en-US" altLang="el-GR"/>
              <a:pPr>
                <a:defRPr/>
              </a:pPr>
              <a:t>11/3/2014</a:t>
            </a:fld>
            <a:endParaRPr lang="en-US" altLang="el-GR"/>
          </a:p>
        </p:txBody>
      </p:sp>
      <p:sp>
        <p:nvSpPr>
          <p:cNvPr id="5" name="Footer Placeholder 4"/>
          <p:cNvSpPr>
            <a:spLocks noGrp="1"/>
          </p:cNvSpPr>
          <p:nvPr>
            <p:ph type="ftr" sz="quarter" idx="3"/>
          </p:nvPr>
        </p:nvSpPr>
        <p:spPr>
          <a:xfrm>
            <a:off x="15007685" y="30366601"/>
            <a:ext cx="13912344" cy="1744809"/>
          </a:xfrm>
          <a:prstGeom prst="rect">
            <a:avLst/>
          </a:prstGeom>
        </p:spPr>
        <p:txBody>
          <a:bodyPr vert="horz" lIns="411377" tIns="205688" rIns="411377" bIns="205688" rtlCol="0" anchor="ctr"/>
          <a:lstStyle>
            <a:lvl1pPr algn="ctr" defTabSz="2056883" fontAlgn="auto">
              <a:spcBef>
                <a:spcPts val="0"/>
              </a:spcBef>
              <a:spcAft>
                <a:spcPts val="0"/>
              </a:spcAft>
              <a:defRPr sz="54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1480846" y="30366601"/>
            <a:ext cx="10249727" cy="1744809"/>
          </a:xfrm>
          <a:prstGeom prst="rect">
            <a:avLst/>
          </a:prstGeom>
        </p:spPr>
        <p:txBody>
          <a:bodyPr vert="horz" wrap="square" lIns="411377" tIns="205688" rIns="411377" bIns="205688" numCol="1" anchor="ctr" anchorCtr="0" compatLnSpc="1">
            <a:prstTxWarp prst="textNoShape">
              <a:avLst/>
            </a:prstTxWarp>
          </a:bodyPr>
          <a:lstStyle>
            <a:lvl1pPr algn="r">
              <a:defRPr sz="5400">
                <a:solidFill>
                  <a:srgbClr val="898989"/>
                </a:solidFill>
              </a:defRPr>
            </a:lvl1pPr>
          </a:lstStyle>
          <a:p>
            <a:pPr>
              <a:defRPr/>
            </a:pPr>
            <a:fld id="{15B87260-0AEF-43F4-B65C-02B18EC8785B}"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55813" rtl="0" eaLnBrk="0" fontAlgn="base" hangingPunct="0">
        <a:spcBef>
          <a:spcPct val="0"/>
        </a:spcBef>
        <a:spcAft>
          <a:spcPct val="0"/>
        </a:spcAft>
        <a:defRPr sz="19800" kern="1200">
          <a:solidFill>
            <a:schemeClr val="tx1"/>
          </a:solidFill>
          <a:latin typeface="+mj-lt"/>
          <a:ea typeface="MS PGothic" pitchFamily="34" charset="-128"/>
          <a:cs typeface="ＭＳ Ｐゴシック" charset="0"/>
        </a:defRPr>
      </a:lvl1pPr>
      <a:lvl2pPr algn="ctr" defTabSz="2055813" rtl="0" eaLnBrk="0" fontAlgn="base" hangingPunct="0">
        <a:spcBef>
          <a:spcPct val="0"/>
        </a:spcBef>
        <a:spcAft>
          <a:spcPct val="0"/>
        </a:spcAft>
        <a:defRPr sz="19800">
          <a:solidFill>
            <a:schemeClr val="tx1"/>
          </a:solidFill>
          <a:latin typeface="Calibri" charset="0"/>
          <a:ea typeface="MS PGothic" pitchFamily="34" charset="-128"/>
          <a:cs typeface="ＭＳ Ｐゴシック" charset="0"/>
        </a:defRPr>
      </a:lvl2pPr>
      <a:lvl3pPr algn="ctr" defTabSz="2055813" rtl="0" eaLnBrk="0" fontAlgn="base" hangingPunct="0">
        <a:spcBef>
          <a:spcPct val="0"/>
        </a:spcBef>
        <a:spcAft>
          <a:spcPct val="0"/>
        </a:spcAft>
        <a:defRPr sz="19800">
          <a:solidFill>
            <a:schemeClr val="tx1"/>
          </a:solidFill>
          <a:latin typeface="Calibri" charset="0"/>
          <a:ea typeface="MS PGothic" pitchFamily="34" charset="-128"/>
          <a:cs typeface="ＭＳ Ｐゴシック" charset="0"/>
        </a:defRPr>
      </a:lvl3pPr>
      <a:lvl4pPr algn="ctr" defTabSz="2055813" rtl="0" eaLnBrk="0" fontAlgn="base" hangingPunct="0">
        <a:spcBef>
          <a:spcPct val="0"/>
        </a:spcBef>
        <a:spcAft>
          <a:spcPct val="0"/>
        </a:spcAft>
        <a:defRPr sz="19800">
          <a:solidFill>
            <a:schemeClr val="tx1"/>
          </a:solidFill>
          <a:latin typeface="Calibri" charset="0"/>
          <a:ea typeface="MS PGothic" pitchFamily="34" charset="-128"/>
          <a:cs typeface="ＭＳ Ｐゴシック" charset="0"/>
        </a:defRPr>
      </a:lvl4pPr>
      <a:lvl5pPr algn="ctr" defTabSz="2055813" rtl="0" eaLnBrk="0" fontAlgn="base" hangingPunct="0">
        <a:spcBef>
          <a:spcPct val="0"/>
        </a:spcBef>
        <a:spcAft>
          <a:spcPct val="0"/>
        </a:spcAft>
        <a:defRPr sz="19800">
          <a:solidFill>
            <a:schemeClr val="tx1"/>
          </a:solidFill>
          <a:latin typeface="Calibri" charset="0"/>
          <a:ea typeface="MS PGothic" pitchFamily="34" charset="-128"/>
          <a:cs typeface="ＭＳ Ｐゴシック" charset="0"/>
        </a:defRPr>
      </a:lvl5pPr>
      <a:lvl6pPr marL="457200" algn="ctr" defTabSz="2055813" rtl="0" fontAlgn="base">
        <a:spcBef>
          <a:spcPct val="0"/>
        </a:spcBef>
        <a:spcAft>
          <a:spcPct val="0"/>
        </a:spcAft>
        <a:defRPr sz="19800">
          <a:solidFill>
            <a:schemeClr val="tx1"/>
          </a:solidFill>
          <a:latin typeface="Calibri" charset="0"/>
          <a:ea typeface="ＭＳ Ｐゴシック" charset="0"/>
          <a:cs typeface="ＭＳ Ｐゴシック" charset="0"/>
        </a:defRPr>
      </a:lvl6pPr>
      <a:lvl7pPr marL="914400" algn="ctr" defTabSz="2055813" rtl="0" fontAlgn="base">
        <a:spcBef>
          <a:spcPct val="0"/>
        </a:spcBef>
        <a:spcAft>
          <a:spcPct val="0"/>
        </a:spcAft>
        <a:defRPr sz="19800">
          <a:solidFill>
            <a:schemeClr val="tx1"/>
          </a:solidFill>
          <a:latin typeface="Calibri" charset="0"/>
          <a:ea typeface="ＭＳ Ｐゴシック" charset="0"/>
          <a:cs typeface="ＭＳ Ｐゴシック" charset="0"/>
        </a:defRPr>
      </a:lvl7pPr>
      <a:lvl8pPr marL="1371600" algn="ctr" defTabSz="2055813" rtl="0" fontAlgn="base">
        <a:spcBef>
          <a:spcPct val="0"/>
        </a:spcBef>
        <a:spcAft>
          <a:spcPct val="0"/>
        </a:spcAft>
        <a:defRPr sz="19800">
          <a:solidFill>
            <a:schemeClr val="tx1"/>
          </a:solidFill>
          <a:latin typeface="Calibri" charset="0"/>
          <a:ea typeface="ＭＳ Ｐゴシック" charset="0"/>
          <a:cs typeface="ＭＳ Ｐゴシック" charset="0"/>
        </a:defRPr>
      </a:lvl8pPr>
      <a:lvl9pPr marL="1828800" algn="ctr" defTabSz="2055813" rtl="0" fontAlgn="base">
        <a:spcBef>
          <a:spcPct val="0"/>
        </a:spcBef>
        <a:spcAft>
          <a:spcPct val="0"/>
        </a:spcAft>
        <a:defRPr sz="19800">
          <a:solidFill>
            <a:schemeClr val="tx1"/>
          </a:solidFill>
          <a:latin typeface="Calibri" charset="0"/>
          <a:ea typeface="ＭＳ Ｐゴシック" charset="0"/>
          <a:cs typeface="ＭＳ Ｐゴシック" charset="0"/>
        </a:defRPr>
      </a:lvl9pPr>
    </p:titleStyle>
    <p:bodyStyle>
      <a:lvl1pPr marL="1541463" indent="-1541463" algn="l" defTabSz="2055813" rtl="0" eaLnBrk="0" fontAlgn="base" hangingPunct="0">
        <a:spcBef>
          <a:spcPct val="20000"/>
        </a:spcBef>
        <a:spcAft>
          <a:spcPct val="0"/>
        </a:spcAft>
        <a:buFont typeface="Arial" charset="0"/>
        <a:buChar char="•"/>
        <a:defRPr sz="14400" kern="1200">
          <a:solidFill>
            <a:schemeClr val="tx1"/>
          </a:solidFill>
          <a:latin typeface="+mn-lt"/>
          <a:ea typeface="MS PGothic" pitchFamily="34" charset="-128"/>
          <a:cs typeface="ＭＳ Ｐゴシック" charset="0"/>
        </a:defRPr>
      </a:lvl1pPr>
      <a:lvl2pPr marL="3341688" indent="-1284288" algn="l" defTabSz="2055813" rtl="0" eaLnBrk="0" fontAlgn="base" hangingPunct="0">
        <a:spcBef>
          <a:spcPct val="20000"/>
        </a:spcBef>
        <a:spcAft>
          <a:spcPct val="0"/>
        </a:spcAft>
        <a:buFont typeface="Arial" charset="0"/>
        <a:buChar char="–"/>
        <a:defRPr sz="12600" kern="1200">
          <a:solidFill>
            <a:schemeClr val="tx1"/>
          </a:solidFill>
          <a:latin typeface="+mn-lt"/>
          <a:ea typeface="MS PGothic" pitchFamily="34" charset="-128"/>
          <a:cs typeface="+mn-cs"/>
        </a:defRPr>
      </a:lvl2pPr>
      <a:lvl3pPr marL="5141913" indent="-1027113" algn="l" defTabSz="2055813" rtl="0" eaLnBrk="0" fontAlgn="base" hangingPunct="0">
        <a:spcBef>
          <a:spcPct val="20000"/>
        </a:spcBef>
        <a:spcAft>
          <a:spcPct val="0"/>
        </a:spcAft>
        <a:buFont typeface="Arial" charset="0"/>
        <a:buChar char="•"/>
        <a:defRPr sz="10800" kern="1200">
          <a:solidFill>
            <a:schemeClr val="tx1"/>
          </a:solidFill>
          <a:latin typeface="+mn-lt"/>
          <a:ea typeface="MS PGothic" pitchFamily="34" charset="-128"/>
          <a:cs typeface="+mn-cs"/>
        </a:defRPr>
      </a:lvl3pPr>
      <a:lvl4pPr marL="7197725" indent="-1027113" algn="l" defTabSz="2055813" rtl="0" eaLnBrk="0" fontAlgn="base" hangingPunct="0">
        <a:spcBef>
          <a:spcPct val="20000"/>
        </a:spcBef>
        <a:spcAft>
          <a:spcPct val="0"/>
        </a:spcAft>
        <a:buFont typeface="Arial" charset="0"/>
        <a:buChar char="–"/>
        <a:defRPr sz="9000" kern="1200">
          <a:solidFill>
            <a:schemeClr val="tx1"/>
          </a:solidFill>
          <a:latin typeface="+mn-lt"/>
          <a:ea typeface="MS PGothic" pitchFamily="34" charset="-128"/>
          <a:cs typeface="+mn-cs"/>
        </a:defRPr>
      </a:lvl4pPr>
      <a:lvl5pPr marL="9255125" indent="-1027113" algn="l" defTabSz="2055813" rtl="0" eaLnBrk="0" fontAlgn="base" hangingPunct="0">
        <a:spcBef>
          <a:spcPct val="20000"/>
        </a:spcBef>
        <a:spcAft>
          <a:spcPct val="0"/>
        </a:spcAft>
        <a:buFont typeface="Arial" charset="0"/>
        <a:buChar char="»"/>
        <a:defRPr sz="9000" kern="1200">
          <a:solidFill>
            <a:schemeClr val="tx1"/>
          </a:solidFill>
          <a:latin typeface="+mn-lt"/>
          <a:ea typeface="MS PGothic" pitchFamily="34" charset="-128"/>
          <a:cs typeface="+mn-cs"/>
        </a:defRPr>
      </a:lvl5pPr>
      <a:lvl6pPr marL="11312853" indent="-1028441" algn="l" defTabSz="2056883" rtl="0" eaLnBrk="1" latinLnBrk="0" hangingPunct="1">
        <a:spcBef>
          <a:spcPct val="20000"/>
        </a:spcBef>
        <a:buFont typeface="Arial"/>
        <a:buChar char="•"/>
        <a:defRPr sz="9000" kern="1200">
          <a:solidFill>
            <a:schemeClr val="tx1"/>
          </a:solidFill>
          <a:latin typeface="+mn-lt"/>
          <a:ea typeface="+mn-ea"/>
          <a:cs typeface="+mn-cs"/>
        </a:defRPr>
      </a:lvl6pPr>
      <a:lvl7pPr marL="13369735" indent="-1028441" algn="l" defTabSz="2056883" rtl="0" eaLnBrk="1" latinLnBrk="0" hangingPunct="1">
        <a:spcBef>
          <a:spcPct val="20000"/>
        </a:spcBef>
        <a:buFont typeface="Arial"/>
        <a:buChar char="•"/>
        <a:defRPr sz="9000" kern="1200">
          <a:solidFill>
            <a:schemeClr val="tx1"/>
          </a:solidFill>
          <a:latin typeface="+mn-lt"/>
          <a:ea typeface="+mn-ea"/>
          <a:cs typeface="+mn-cs"/>
        </a:defRPr>
      </a:lvl7pPr>
      <a:lvl8pPr marL="15426618" indent="-1028441" algn="l" defTabSz="2056883" rtl="0" eaLnBrk="1" latinLnBrk="0" hangingPunct="1">
        <a:spcBef>
          <a:spcPct val="20000"/>
        </a:spcBef>
        <a:buFont typeface="Arial"/>
        <a:buChar char="•"/>
        <a:defRPr sz="9000" kern="1200">
          <a:solidFill>
            <a:schemeClr val="tx1"/>
          </a:solidFill>
          <a:latin typeface="+mn-lt"/>
          <a:ea typeface="+mn-ea"/>
          <a:cs typeface="+mn-cs"/>
        </a:defRPr>
      </a:lvl8pPr>
      <a:lvl9pPr marL="17483500" indent="-1028441" algn="l" defTabSz="2056883" rtl="0" eaLnBrk="1" latinLnBrk="0" hangingPunct="1">
        <a:spcBef>
          <a:spcPct val="20000"/>
        </a:spcBef>
        <a:buFont typeface="Arial"/>
        <a:buChar char="•"/>
        <a:defRPr sz="9000" kern="1200">
          <a:solidFill>
            <a:schemeClr val="tx1"/>
          </a:solidFill>
          <a:latin typeface="+mn-lt"/>
          <a:ea typeface="+mn-ea"/>
          <a:cs typeface="+mn-cs"/>
        </a:defRPr>
      </a:lvl9pPr>
    </p:bodyStyle>
    <p:otherStyle>
      <a:defPPr>
        <a:defRPr lang="en-US"/>
      </a:defPPr>
      <a:lvl1pPr marL="0" algn="l" defTabSz="2056883" rtl="0" eaLnBrk="1" latinLnBrk="0" hangingPunct="1">
        <a:defRPr sz="8100" kern="1200">
          <a:solidFill>
            <a:schemeClr val="tx1"/>
          </a:solidFill>
          <a:latin typeface="+mn-lt"/>
          <a:ea typeface="+mn-ea"/>
          <a:cs typeface="+mn-cs"/>
        </a:defRPr>
      </a:lvl1pPr>
      <a:lvl2pPr marL="2056883" algn="l" defTabSz="2056883" rtl="0" eaLnBrk="1" latinLnBrk="0" hangingPunct="1">
        <a:defRPr sz="8100" kern="1200">
          <a:solidFill>
            <a:schemeClr val="tx1"/>
          </a:solidFill>
          <a:latin typeface="+mn-lt"/>
          <a:ea typeface="+mn-ea"/>
          <a:cs typeface="+mn-cs"/>
        </a:defRPr>
      </a:lvl2pPr>
      <a:lvl3pPr marL="4113765" algn="l" defTabSz="2056883" rtl="0" eaLnBrk="1" latinLnBrk="0" hangingPunct="1">
        <a:defRPr sz="8100" kern="1200">
          <a:solidFill>
            <a:schemeClr val="tx1"/>
          </a:solidFill>
          <a:latin typeface="+mn-lt"/>
          <a:ea typeface="+mn-ea"/>
          <a:cs typeface="+mn-cs"/>
        </a:defRPr>
      </a:lvl3pPr>
      <a:lvl4pPr marL="6170647" algn="l" defTabSz="2056883" rtl="0" eaLnBrk="1" latinLnBrk="0" hangingPunct="1">
        <a:defRPr sz="8100" kern="1200">
          <a:solidFill>
            <a:schemeClr val="tx1"/>
          </a:solidFill>
          <a:latin typeface="+mn-lt"/>
          <a:ea typeface="+mn-ea"/>
          <a:cs typeface="+mn-cs"/>
        </a:defRPr>
      </a:lvl4pPr>
      <a:lvl5pPr marL="8227529" algn="l" defTabSz="2056883" rtl="0" eaLnBrk="1" latinLnBrk="0" hangingPunct="1">
        <a:defRPr sz="8100" kern="1200">
          <a:solidFill>
            <a:schemeClr val="tx1"/>
          </a:solidFill>
          <a:latin typeface="+mn-lt"/>
          <a:ea typeface="+mn-ea"/>
          <a:cs typeface="+mn-cs"/>
        </a:defRPr>
      </a:lvl5pPr>
      <a:lvl6pPr marL="10284413" algn="l" defTabSz="2056883" rtl="0" eaLnBrk="1" latinLnBrk="0" hangingPunct="1">
        <a:defRPr sz="8100" kern="1200">
          <a:solidFill>
            <a:schemeClr val="tx1"/>
          </a:solidFill>
          <a:latin typeface="+mn-lt"/>
          <a:ea typeface="+mn-ea"/>
          <a:cs typeface="+mn-cs"/>
        </a:defRPr>
      </a:lvl6pPr>
      <a:lvl7pPr marL="12341295" algn="l" defTabSz="2056883" rtl="0" eaLnBrk="1" latinLnBrk="0" hangingPunct="1">
        <a:defRPr sz="8100" kern="1200">
          <a:solidFill>
            <a:schemeClr val="tx1"/>
          </a:solidFill>
          <a:latin typeface="+mn-lt"/>
          <a:ea typeface="+mn-ea"/>
          <a:cs typeface="+mn-cs"/>
        </a:defRPr>
      </a:lvl7pPr>
      <a:lvl8pPr marL="14398177" algn="l" defTabSz="2056883" rtl="0" eaLnBrk="1" latinLnBrk="0" hangingPunct="1">
        <a:defRPr sz="8100" kern="1200">
          <a:solidFill>
            <a:schemeClr val="tx1"/>
          </a:solidFill>
          <a:latin typeface="+mn-lt"/>
          <a:ea typeface="+mn-ea"/>
          <a:cs typeface="+mn-cs"/>
        </a:defRPr>
      </a:lvl8pPr>
      <a:lvl9pPr marL="16455059" algn="l" defTabSz="2056883"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13" Type="http://schemas.openxmlformats.org/officeDocument/2006/relationships/chart" Target="../charts/chart8.xml"/><Relationship Id="rId3" Type="http://schemas.openxmlformats.org/officeDocument/2006/relationships/image" Target="../media/image1.png"/><Relationship Id="rId7" Type="http://schemas.openxmlformats.org/officeDocument/2006/relationships/chart" Target="../charts/chart2.xml"/><Relationship Id="rId12"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11" Type="http://schemas.openxmlformats.org/officeDocument/2006/relationships/chart" Target="../charts/chart6.xml"/><Relationship Id="rId5" Type="http://schemas.openxmlformats.org/officeDocument/2006/relationships/image" Target="../media/image3.emf"/><Relationship Id="rId10" Type="http://schemas.openxmlformats.org/officeDocument/2006/relationships/chart" Target="../charts/chart5.xml"/><Relationship Id="rId4" Type="http://schemas.openxmlformats.org/officeDocument/2006/relationships/image" Target="../media/image2.png"/><Relationship Id="rId9" Type="http://schemas.openxmlformats.org/officeDocument/2006/relationships/chart" Target="../charts/chart4.xml"/><Relationship Id="rId1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9762" y="412055"/>
            <a:ext cx="42726926" cy="4262990"/>
          </a:xfrm>
          <a:solidFill>
            <a:srgbClr val="9E99F5"/>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t">
            <a:normAutofit/>
          </a:bodyPr>
          <a:lstStyle/>
          <a:p>
            <a:pPr marL="608076" indent="-571500"/>
            <a:r>
              <a:rPr lang="en-US" sz="5300" b="1" dirty="0">
                <a:solidFill>
                  <a:schemeClr val="tx1"/>
                </a:solidFill>
              </a:rPr>
              <a:t>Semantic feature analysis: an approach to treat comprehension deficits</a:t>
            </a:r>
            <a:r>
              <a:rPr lang="en-US" sz="5300" b="1" dirty="0" smtClean="0">
                <a:solidFill>
                  <a:schemeClr val="tx1"/>
                </a:solidFill>
              </a:rPr>
              <a:t>?</a:t>
            </a:r>
            <a:r>
              <a:rPr lang="el-GR" sz="9600" dirty="0" smtClean="0"/>
              <a:t/>
            </a:r>
            <a:br>
              <a:rPr lang="el-GR" sz="9600" dirty="0" smtClean="0"/>
            </a:br>
            <a:r>
              <a:rPr lang="el-GR" sz="3200" dirty="0" smtClean="0"/>
              <a:t/>
            </a:r>
            <a:br>
              <a:rPr lang="el-GR" sz="3200" dirty="0" smtClean="0"/>
            </a:br>
            <a:r>
              <a:rPr lang="en-US" sz="3200" b="1" dirty="0" smtClean="0">
                <a:solidFill>
                  <a:srgbClr val="000000"/>
                </a:solidFill>
              </a:rPr>
              <a:t>I </a:t>
            </a:r>
            <a:r>
              <a:rPr lang="en-US" sz="3200" b="1" dirty="0">
                <a:solidFill>
                  <a:srgbClr val="000000"/>
                </a:solidFill>
              </a:rPr>
              <a:t>.Papathanasiou</a:t>
            </a:r>
            <a:r>
              <a:rPr lang="en-US" sz="3200" b="1" baseline="30000" dirty="0">
                <a:solidFill>
                  <a:srgbClr val="000000"/>
                </a:solidFill>
              </a:rPr>
              <a:t>1,2,3</a:t>
            </a:r>
            <a:r>
              <a:rPr lang="en-US" sz="3200" b="1" dirty="0">
                <a:solidFill>
                  <a:srgbClr val="000000"/>
                </a:solidFill>
              </a:rPr>
              <a:t>, </a:t>
            </a:r>
            <a:r>
              <a:rPr lang="en-GB" sz="3200" b="1" dirty="0">
                <a:solidFill>
                  <a:srgbClr val="000000"/>
                </a:solidFill>
              </a:rPr>
              <a:t>A. Archonti</a:t>
            </a:r>
            <a:r>
              <a:rPr lang="en-GB" sz="3200" b="1" baseline="30000" dirty="0">
                <a:solidFill>
                  <a:srgbClr val="000000"/>
                </a:solidFill>
              </a:rPr>
              <a:t>3</a:t>
            </a:r>
            <a:r>
              <a:rPr lang="en-GB" sz="3200" b="1" dirty="0" smtClean="0">
                <a:solidFill>
                  <a:srgbClr val="000000"/>
                </a:solidFill>
              </a:rPr>
              <a:t>,</a:t>
            </a:r>
            <a:r>
              <a:rPr lang="en-GB" sz="3200" b="1" baseline="30000" dirty="0" smtClean="0">
                <a:solidFill>
                  <a:srgbClr val="000000"/>
                </a:solidFill>
              </a:rPr>
              <a:t> </a:t>
            </a:r>
            <a:r>
              <a:rPr lang="en-GB" sz="3200" b="1" dirty="0">
                <a:solidFill>
                  <a:srgbClr val="000000"/>
                </a:solidFill>
              </a:rPr>
              <a:t>E. Efstratiadou</a:t>
            </a:r>
            <a:r>
              <a:rPr lang="en-US" sz="3200" b="1" baseline="30000" dirty="0">
                <a:solidFill>
                  <a:srgbClr val="000000"/>
                </a:solidFill>
              </a:rPr>
              <a:t>2,3</a:t>
            </a:r>
            <a:r>
              <a:rPr lang="en-GB" sz="3200" b="1" dirty="0">
                <a:solidFill>
                  <a:srgbClr val="000000"/>
                </a:solidFill>
              </a:rPr>
              <a:t>, M. </a:t>
            </a:r>
            <a:r>
              <a:rPr lang="en-GB" sz="3200" b="1" smtClean="0">
                <a:solidFill>
                  <a:srgbClr val="000000"/>
                </a:solidFill>
              </a:rPr>
              <a:t>Atsidakou</a:t>
            </a:r>
            <a:r>
              <a:rPr lang="en-GB" sz="3200" b="1" baseline="30000" smtClean="0">
                <a:solidFill>
                  <a:srgbClr val="000000"/>
                </a:solidFill>
              </a:rPr>
              <a:t>1,3</a:t>
            </a:r>
            <a:r>
              <a:rPr lang="en-GB" sz="3200" b="1" dirty="0">
                <a:solidFill>
                  <a:srgbClr val="000000"/>
                </a:solidFill>
              </a:rPr>
              <a:t>, K. Hilari</a:t>
            </a:r>
            <a:r>
              <a:rPr lang="en-GB" sz="3200" b="1" baseline="30000" dirty="0">
                <a:solidFill>
                  <a:srgbClr val="000000"/>
                </a:solidFill>
              </a:rPr>
              <a:t>2,3</a:t>
            </a:r>
            <a:r>
              <a:rPr lang="en-GB" sz="3200" b="1" dirty="0">
                <a:solidFill>
                  <a:srgbClr val="000000"/>
                </a:solidFill>
              </a:rPr>
              <a:t> </a:t>
            </a:r>
            <a:r>
              <a:rPr lang="el-GR" sz="3200" b="1" dirty="0" smtClean="0">
                <a:solidFill>
                  <a:srgbClr val="000000"/>
                </a:solidFill>
              </a:rPr>
              <a:t/>
            </a:r>
            <a:br>
              <a:rPr lang="el-GR" sz="3200" b="1" dirty="0" smtClean="0">
                <a:solidFill>
                  <a:srgbClr val="000000"/>
                </a:solidFill>
              </a:rPr>
            </a:br>
            <a:r>
              <a:rPr lang="el-GR" sz="3200" b="1" dirty="0">
                <a:solidFill>
                  <a:srgbClr val="000000"/>
                </a:solidFill>
              </a:rPr>
              <a:t/>
            </a:r>
            <a:br>
              <a:rPr lang="el-GR" sz="3200" b="1" dirty="0">
                <a:solidFill>
                  <a:srgbClr val="000000"/>
                </a:solidFill>
              </a:rPr>
            </a:br>
            <a:r>
              <a:rPr lang="en-US" altLang="el-GR" sz="2500" dirty="0" smtClean="0">
                <a:solidFill>
                  <a:srgbClr val="000000"/>
                </a:solidFill>
                <a:ea typeface="MS PGothic" pitchFamily="34" charset="-128"/>
                <a:cs typeface="Arial" pitchFamily="34" charset="0"/>
              </a:rPr>
              <a:t> </a:t>
            </a:r>
            <a:r>
              <a:rPr lang="en-GB" sz="2800" baseline="30000" dirty="0">
                <a:solidFill>
                  <a:srgbClr val="000000"/>
                </a:solidFill>
              </a:rPr>
              <a:t>1</a:t>
            </a:r>
            <a:r>
              <a:rPr lang="en-US" sz="2800" dirty="0">
                <a:solidFill>
                  <a:srgbClr val="000000"/>
                </a:solidFill>
              </a:rPr>
              <a:t>Department of Speech and Language Therapy, TEI of Western Greece Patras, Greece</a:t>
            </a:r>
            <a:br>
              <a:rPr lang="en-US" sz="2800" dirty="0">
                <a:solidFill>
                  <a:srgbClr val="000000"/>
                </a:solidFill>
              </a:rPr>
            </a:br>
            <a:r>
              <a:rPr lang="en-US" sz="2800" baseline="30000" dirty="0">
                <a:solidFill>
                  <a:srgbClr val="000000"/>
                </a:solidFill>
              </a:rPr>
              <a:t>2</a:t>
            </a:r>
            <a:r>
              <a:rPr lang="en-US" sz="2800" dirty="0">
                <a:solidFill>
                  <a:srgbClr val="000000"/>
                </a:solidFill>
              </a:rPr>
              <a:t>Division of Language and Communication</a:t>
            </a:r>
            <a:r>
              <a:rPr lang="el-GR" sz="2800" dirty="0">
                <a:solidFill>
                  <a:srgbClr val="000000"/>
                </a:solidFill>
              </a:rPr>
              <a:t> </a:t>
            </a:r>
            <a:r>
              <a:rPr lang="en-US" sz="2800" dirty="0">
                <a:solidFill>
                  <a:srgbClr val="000000"/>
                </a:solidFill>
              </a:rPr>
              <a:t>Sciences, City University London, UK</a:t>
            </a:r>
            <a:br>
              <a:rPr lang="en-US" sz="2800" dirty="0">
                <a:solidFill>
                  <a:srgbClr val="000000"/>
                </a:solidFill>
              </a:rPr>
            </a:br>
            <a:r>
              <a:rPr lang="en-US" sz="2800" baseline="30000" dirty="0">
                <a:solidFill>
                  <a:srgbClr val="000000"/>
                </a:solidFill>
              </a:rPr>
              <a:t>3</a:t>
            </a:r>
            <a:r>
              <a:rPr lang="en-US" sz="2800" b="1" dirty="0">
                <a:solidFill>
                  <a:srgbClr val="000000"/>
                </a:solidFill>
              </a:rPr>
              <a:t>Thalis Aphasia Project </a:t>
            </a:r>
            <a:r>
              <a:rPr lang="en-US" sz="2800" dirty="0">
                <a:solidFill>
                  <a:srgbClr val="000000"/>
                </a:solidFill>
              </a:rPr>
              <a:t>, Department of Linguistics, School of Philosophy, University of Athens, Greece</a:t>
            </a:r>
            <a:endParaRPr lang="el-GR" sz="2800" dirty="0">
              <a:solidFill>
                <a:srgbClr val="000000"/>
              </a:solidFill>
            </a:endParaRPr>
          </a:p>
        </p:txBody>
      </p:sp>
      <p:sp>
        <p:nvSpPr>
          <p:cNvPr id="3" name="Subtitle 2"/>
          <p:cNvSpPr>
            <a:spLocks noGrp="1"/>
          </p:cNvSpPr>
          <p:nvPr>
            <p:ph type="subTitle" idx="1"/>
          </p:nvPr>
        </p:nvSpPr>
        <p:spPr>
          <a:xfrm>
            <a:off x="826349" y="5166049"/>
            <a:ext cx="42520339" cy="5143921"/>
          </a:xfrm>
          <a:noFill/>
          <a:ln>
            <a:noFill/>
          </a:ln>
        </p:spPr>
        <p:style>
          <a:lnRef idx="2">
            <a:schemeClr val="accent6"/>
          </a:lnRef>
          <a:fillRef idx="1">
            <a:schemeClr val="lt1"/>
          </a:fillRef>
          <a:effectRef idx="0">
            <a:schemeClr val="accent6"/>
          </a:effectRef>
          <a:fontRef idx="minor">
            <a:schemeClr val="dk1"/>
          </a:fontRef>
        </p:style>
        <p:txBody>
          <a:bodyPr>
            <a:noAutofit/>
          </a:bodyPr>
          <a:lstStyle/>
          <a:p>
            <a:pPr algn="l" eaLnBrk="1" hangingPunct="1">
              <a:buFont typeface="Arial" pitchFamily="34" charset="0"/>
              <a:buNone/>
              <a:defRPr/>
            </a:pPr>
            <a:r>
              <a:rPr lang="en-US" altLang="el-GR" sz="4400" b="1" dirty="0" smtClean="0">
                <a:solidFill>
                  <a:schemeClr val="tx1"/>
                </a:solidFill>
                <a:ea typeface="MS PGothic" pitchFamily="34" charset="-128"/>
                <a:cs typeface="Arial" pitchFamily="34" charset="0"/>
              </a:rPr>
              <a:t>Background</a:t>
            </a:r>
            <a:endParaRPr lang="el-GR" altLang="el-GR" sz="4400" b="1" dirty="0" smtClean="0">
              <a:solidFill>
                <a:schemeClr val="tx1"/>
              </a:solidFill>
              <a:ea typeface="MS PGothic" pitchFamily="34" charset="-128"/>
              <a:cs typeface="Arial" pitchFamily="34" charset="0"/>
            </a:endParaRPr>
          </a:p>
          <a:p>
            <a:pPr marL="457200" indent="-457200" algn="l" eaLnBrk="1" hangingPunct="1">
              <a:buClr>
                <a:srgbClr val="9E99F5"/>
              </a:buClr>
              <a:buFont typeface="Wingdings" charset="2"/>
              <a:buChar char="u"/>
              <a:defRPr/>
            </a:pPr>
            <a:r>
              <a:rPr lang="en-US" altLang="el-GR" sz="2800" dirty="0">
                <a:solidFill>
                  <a:schemeClr val="tx1"/>
                </a:solidFill>
                <a:ea typeface="MS PGothic" pitchFamily="34" charset="-128"/>
                <a:cs typeface="Arial" pitchFamily="34" charset="0"/>
              </a:rPr>
              <a:t>While numerous treatment studies have investigated the efficacy of therapy for naming deficits in people with aphasia, studies investigating the </a:t>
            </a:r>
            <a:r>
              <a:rPr lang="en-US" altLang="el-GR" sz="2800" dirty="0" smtClean="0">
                <a:solidFill>
                  <a:schemeClr val="tx1"/>
                </a:solidFill>
                <a:ea typeface="MS PGothic" pitchFamily="34" charset="-128"/>
                <a:cs typeface="Arial" pitchFamily="34" charset="0"/>
              </a:rPr>
              <a:t>treatment </a:t>
            </a:r>
            <a:r>
              <a:rPr lang="en-US" altLang="el-GR" sz="2800" dirty="0">
                <a:solidFill>
                  <a:schemeClr val="tx1"/>
                </a:solidFill>
                <a:ea typeface="MS PGothic" pitchFamily="34" charset="-128"/>
                <a:cs typeface="Arial" pitchFamily="34" charset="0"/>
              </a:rPr>
              <a:t>of auditory comprehension deficits are more </a:t>
            </a:r>
            <a:r>
              <a:rPr lang="en-US" altLang="el-GR" sz="2800" dirty="0" smtClean="0">
                <a:solidFill>
                  <a:schemeClr val="tx1"/>
                </a:solidFill>
                <a:ea typeface="MS PGothic" pitchFamily="34" charset="-128"/>
                <a:cs typeface="Arial" pitchFamily="34" charset="0"/>
              </a:rPr>
              <a:t>rare</a:t>
            </a:r>
            <a:r>
              <a:rPr lang="el-GR" altLang="el-GR" sz="2800" dirty="0" smtClean="0">
                <a:solidFill>
                  <a:schemeClr val="tx1"/>
                </a:solidFill>
                <a:ea typeface="MS PGothic" pitchFamily="34" charset="-128"/>
                <a:cs typeface="Arial" pitchFamily="34" charset="0"/>
              </a:rPr>
              <a:t>.</a:t>
            </a:r>
          </a:p>
          <a:p>
            <a:pPr marL="457200" indent="-457200" algn="l" eaLnBrk="1" hangingPunct="1">
              <a:buClr>
                <a:srgbClr val="9E99F5"/>
              </a:buClr>
              <a:buFont typeface="Wingdings" charset="2"/>
              <a:buChar char="u"/>
              <a:defRPr/>
            </a:pPr>
            <a:r>
              <a:rPr lang="en-US" sz="2800" dirty="0">
                <a:solidFill>
                  <a:srgbClr val="000000"/>
                </a:solidFill>
              </a:rPr>
              <a:t>Semantic Feature Analysis (SFA) is a therapy approach that has proven to be highly effective in achieving positive outcomes when targeting semantically based naming deficits (Boyle &amp; Coelho, 1995; Coelho </a:t>
            </a:r>
            <a:r>
              <a:rPr lang="en-US" sz="2800" i="1" dirty="0">
                <a:solidFill>
                  <a:srgbClr val="000000"/>
                </a:solidFill>
              </a:rPr>
              <a:t>et al.</a:t>
            </a:r>
            <a:r>
              <a:rPr lang="en-US" sz="2800" dirty="0">
                <a:solidFill>
                  <a:srgbClr val="000000"/>
                </a:solidFill>
              </a:rPr>
              <a:t>, 2000; Boyle, 2004;Davis,2005)</a:t>
            </a:r>
            <a:r>
              <a:rPr lang="en-US" sz="2800" dirty="0" smtClean="0">
                <a:solidFill>
                  <a:srgbClr val="000000"/>
                </a:solidFill>
              </a:rPr>
              <a:t>.</a:t>
            </a:r>
            <a:endParaRPr lang="el-GR" sz="2800" dirty="0" smtClean="0">
              <a:solidFill>
                <a:srgbClr val="000000"/>
              </a:solidFill>
            </a:endParaRPr>
          </a:p>
          <a:p>
            <a:pPr marL="457200" indent="-457200" algn="l" eaLnBrk="1" hangingPunct="1">
              <a:buClr>
                <a:srgbClr val="9E99F5"/>
              </a:buClr>
              <a:buFont typeface="Wingdings" charset="2"/>
              <a:buChar char="u"/>
              <a:defRPr/>
            </a:pPr>
            <a:r>
              <a:rPr lang="en-US" sz="2800" dirty="0">
                <a:solidFill>
                  <a:srgbClr val="000000"/>
                </a:solidFill>
              </a:rPr>
              <a:t>However, until now few studies have investigated the efficacy of this approach in treating semantically based comprehension deficits. SFA utilizes existing semantic networks to facilitate word retrieval through activation of semantically related items or networks (Drew et al.,1999;Boyle &amp; Coelho, 1995; Coelho </a:t>
            </a:r>
            <a:r>
              <a:rPr lang="en-US" sz="2800" i="1" dirty="0">
                <a:solidFill>
                  <a:srgbClr val="000000"/>
                </a:solidFill>
              </a:rPr>
              <a:t>et al.</a:t>
            </a:r>
            <a:r>
              <a:rPr lang="en-US" sz="2800" dirty="0">
                <a:solidFill>
                  <a:srgbClr val="000000"/>
                </a:solidFill>
              </a:rPr>
              <a:t>, 2000; Boyle, 2004)</a:t>
            </a:r>
            <a:r>
              <a:rPr lang="en-US" sz="2800" dirty="0" smtClean="0">
                <a:solidFill>
                  <a:srgbClr val="000000"/>
                </a:solidFill>
              </a:rPr>
              <a:t>.</a:t>
            </a:r>
            <a:endParaRPr lang="el-GR" sz="2800" dirty="0" smtClean="0">
              <a:solidFill>
                <a:srgbClr val="000000"/>
              </a:solidFill>
            </a:endParaRPr>
          </a:p>
          <a:p>
            <a:pPr marL="457200" indent="-457200" algn="l">
              <a:buClr>
                <a:srgbClr val="9E99F5"/>
              </a:buClr>
              <a:buFont typeface="Wingdings" charset="2"/>
              <a:buChar char="u"/>
            </a:pPr>
            <a:r>
              <a:rPr lang="en-US" sz="2800" dirty="0">
                <a:solidFill>
                  <a:srgbClr val="000000"/>
                </a:solidFill>
              </a:rPr>
              <a:t>Nevertheless, the efficacy of SFA in treating semantically-based comprehension deficits has been explored by few studies (Smith &amp; </a:t>
            </a:r>
            <a:r>
              <a:rPr lang="en-US" sz="2800" dirty="0" err="1">
                <a:solidFill>
                  <a:srgbClr val="000000"/>
                </a:solidFill>
              </a:rPr>
              <a:t>Siyambalapitiya</a:t>
            </a:r>
            <a:r>
              <a:rPr lang="en-US" sz="2800" dirty="0">
                <a:solidFill>
                  <a:srgbClr val="000000"/>
                </a:solidFill>
              </a:rPr>
              <a:t>, 2012). </a:t>
            </a:r>
            <a:endParaRPr lang="el-GR" sz="2800" dirty="0" smtClean="0">
              <a:solidFill>
                <a:srgbClr val="000000"/>
              </a:solidFill>
            </a:endParaRPr>
          </a:p>
          <a:p>
            <a:pPr algn="l">
              <a:buClr>
                <a:srgbClr val="9E99F5"/>
              </a:buClr>
            </a:pPr>
            <a:r>
              <a:rPr lang="en-US" sz="4400" b="1" dirty="0" smtClean="0">
                <a:solidFill>
                  <a:srgbClr val="000000"/>
                </a:solidFill>
              </a:rPr>
              <a:t> Study Aim</a:t>
            </a:r>
            <a:endParaRPr lang="en-US" sz="4400" b="1" dirty="0">
              <a:solidFill>
                <a:srgbClr val="000000"/>
              </a:solidFill>
            </a:endParaRPr>
          </a:p>
          <a:p>
            <a:pPr marL="457200" indent="-457200" algn="l">
              <a:buClr>
                <a:srgbClr val="9E99F5"/>
              </a:buClr>
              <a:buFont typeface="Wingdings" charset="2"/>
              <a:buChar char="u"/>
            </a:pPr>
            <a:r>
              <a:rPr lang="en-US" sz="2800" dirty="0">
                <a:solidFill>
                  <a:srgbClr val="000000"/>
                </a:solidFill>
              </a:rPr>
              <a:t>The present study aimed to employ a treatment approach based on SFA to remediate a semantically-based comprehension deficit in three persons with Global aphasia</a:t>
            </a:r>
            <a:r>
              <a:rPr lang="en-US" sz="2800" dirty="0" smtClean="0">
                <a:solidFill>
                  <a:srgbClr val="000000"/>
                </a:solidFill>
              </a:rPr>
              <a:t>.</a:t>
            </a:r>
            <a:endParaRPr lang="el-GR" sz="2800" dirty="0">
              <a:solidFill>
                <a:srgbClr val="000000"/>
              </a:solidFill>
            </a:endParaRPr>
          </a:p>
        </p:txBody>
      </p:sp>
      <p:sp>
        <p:nvSpPr>
          <p:cNvPr id="2068" name="TextBox 5"/>
          <p:cNvSpPr txBox="1">
            <a:spLocks noChangeArrowheads="1"/>
          </p:cNvSpPr>
          <p:nvPr/>
        </p:nvSpPr>
        <p:spPr bwMode="auto">
          <a:xfrm>
            <a:off x="20456417" y="10309970"/>
            <a:ext cx="184666" cy="1338828"/>
          </a:xfrm>
          <a:prstGeom prst="rect">
            <a:avLst/>
          </a:prstGeom>
          <a:noFill/>
          <a:ln w="9525">
            <a:noFill/>
            <a:miter lim="800000"/>
            <a:headEnd/>
            <a:tailEnd/>
          </a:ln>
        </p:spPr>
        <p:txBody>
          <a:bodyPr wrap="none">
            <a:spAutoFit/>
          </a:bodyPr>
          <a:lstStyle/>
          <a:p>
            <a:endParaRPr lang="el-GR" altLang="el-GR"/>
          </a:p>
        </p:txBody>
      </p:sp>
      <p:pic>
        <p:nvPicPr>
          <p:cNvPr id="15" name="Picture 2" descr="C:\Users\Μιχαέλα\Desktop\ekpa.png"/>
          <p:cNvPicPr>
            <a:picLocks noChangeAspect="1" noChangeArrowheads="1"/>
          </p:cNvPicPr>
          <p:nvPr/>
        </p:nvPicPr>
        <p:blipFill>
          <a:blip r:embed="rId3">
            <a:grayscl/>
            <a:biLevel thresh="50000"/>
            <a:extLst/>
          </a:blip>
          <a:srcRect/>
          <a:stretch>
            <a:fillRect/>
          </a:stretch>
        </p:blipFill>
        <p:spPr bwMode="auto">
          <a:xfrm>
            <a:off x="32762402" y="2487445"/>
            <a:ext cx="10057056" cy="1823869"/>
          </a:xfrm>
          <a:prstGeom prst="rect">
            <a:avLst/>
          </a:prstGeom>
          <a:ln>
            <a:noFill/>
          </a:ln>
          <a:effectLst>
            <a:innerShdw blurRad="63500" dist="50800" dir="16200000">
              <a:prstClr val="black">
                <a:alpha val="50000"/>
              </a:prstClr>
            </a:innerShdw>
          </a:effectLst>
          <a:extLst/>
        </p:spPr>
      </p:pic>
      <p:pic>
        <p:nvPicPr>
          <p:cNvPr id="2070" name="Picture 4" descr="patra.gif"/>
          <p:cNvPicPr>
            <a:picLocks noChangeAspect="1"/>
          </p:cNvPicPr>
          <p:nvPr/>
        </p:nvPicPr>
        <p:blipFill>
          <a:blip r:embed="rId4"/>
          <a:srcRect/>
          <a:stretch>
            <a:fillRect/>
          </a:stretch>
        </p:blipFill>
        <p:spPr bwMode="auto">
          <a:xfrm>
            <a:off x="2200197" y="1590486"/>
            <a:ext cx="2696390" cy="1793917"/>
          </a:xfrm>
          <a:prstGeom prst="rect">
            <a:avLst/>
          </a:prstGeom>
          <a:noFill/>
          <a:ln w="9525">
            <a:noFill/>
            <a:miter lim="800000"/>
            <a:headEnd/>
            <a:tailEnd/>
          </a:ln>
        </p:spPr>
      </p:pic>
      <p:sp>
        <p:nvSpPr>
          <p:cNvPr id="16" name="Rectangle 4"/>
          <p:cNvSpPr>
            <a:spLocks noChangeArrowheads="1"/>
          </p:cNvSpPr>
          <p:nvPr/>
        </p:nvSpPr>
        <p:spPr bwMode="auto">
          <a:xfrm>
            <a:off x="619762" y="31362900"/>
            <a:ext cx="13146543" cy="1169551"/>
          </a:xfrm>
          <a:prstGeom prst="rect">
            <a:avLst/>
          </a:prstGeom>
          <a:noFill/>
          <a:ln w="38100">
            <a:solidFill>
              <a:srgbClr val="9E99F5"/>
            </a:solidFill>
            <a:prstDash val="solid"/>
            <a:miter lim="800000"/>
            <a:headEnd/>
            <a:tailEnd/>
          </a:ln>
        </p:spPr>
        <p:txBody>
          <a:bodyPr wrap="square">
            <a:spAutoFit/>
          </a:bodyPr>
          <a:lstStyle>
            <a:lvl1pPr eaLnBrk="0" hangingPunct="0">
              <a:defRPr sz="8100">
                <a:solidFill>
                  <a:schemeClr val="tx1"/>
                </a:solidFill>
                <a:latin typeface="Calibri" pitchFamily="34" charset="0"/>
                <a:ea typeface="MS PGothic" pitchFamily="34" charset="-128"/>
              </a:defRPr>
            </a:lvl1pPr>
            <a:lvl2pPr marL="742950" indent="-285750" eaLnBrk="0" hangingPunct="0">
              <a:defRPr sz="8100">
                <a:solidFill>
                  <a:schemeClr val="tx1"/>
                </a:solidFill>
                <a:latin typeface="Calibri" pitchFamily="34" charset="0"/>
                <a:ea typeface="MS PGothic" pitchFamily="34" charset="-128"/>
              </a:defRPr>
            </a:lvl2pPr>
            <a:lvl3pPr marL="1143000" indent="-228600" eaLnBrk="0" hangingPunct="0">
              <a:defRPr sz="8100">
                <a:solidFill>
                  <a:schemeClr val="tx1"/>
                </a:solidFill>
                <a:latin typeface="Calibri" pitchFamily="34" charset="0"/>
                <a:ea typeface="MS PGothic" pitchFamily="34" charset="-128"/>
              </a:defRPr>
            </a:lvl3pPr>
            <a:lvl4pPr marL="1600200" indent="-228600" eaLnBrk="0" hangingPunct="0">
              <a:defRPr sz="8100">
                <a:solidFill>
                  <a:schemeClr val="tx1"/>
                </a:solidFill>
                <a:latin typeface="Calibri" pitchFamily="34" charset="0"/>
                <a:ea typeface="MS PGothic" pitchFamily="34" charset="-128"/>
              </a:defRPr>
            </a:lvl4pPr>
            <a:lvl5pPr marL="2057400" indent="-228600" eaLnBrk="0" hangingPunct="0">
              <a:defRPr sz="8100">
                <a:solidFill>
                  <a:schemeClr val="tx1"/>
                </a:solidFill>
                <a:latin typeface="Calibri" pitchFamily="34" charset="0"/>
                <a:ea typeface="MS PGothic" pitchFamily="34" charset="-128"/>
              </a:defRPr>
            </a:lvl5pPr>
            <a:lvl6pPr marL="2514600" indent="-228600" defTabSz="2055813" eaLnBrk="0" fontAlgn="base" hangingPunct="0">
              <a:spcBef>
                <a:spcPct val="0"/>
              </a:spcBef>
              <a:spcAft>
                <a:spcPct val="0"/>
              </a:spcAft>
              <a:defRPr sz="8100">
                <a:solidFill>
                  <a:schemeClr val="tx1"/>
                </a:solidFill>
                <a:latin typeface="Calibri" pitchFamily="34" charset="0"/>
                <a:ea typeface="MS PGothic" pitchFamily="34" charset="-128"/>
              </a:defRPr>
            </a:lvl6pPr>
            <a:lvl7pPr marL="2971800" indent="-228600" defTabSz="2055813" eaLnBrk="0" fontAlgn="base" hangingPunct="0">
              <a:spcBef>
                <a:spcPct val="0"/>
              </a:spcBef>
              <a:spcAft>
                <a:spcPct val="0"/>
              </a:spcAft>
              <a:defRPr sz="8100">
                <a:solidFill>
                  <a:schemeClr val="tx1"/>
                </a:solidFill>
                <a:latin typeface="Calibri" pitchFamily="34" charset="0"/>
                <a:ea typeface="MS PGothic" pitchFamily="34" charset="-128"/>
              </a:defRPr>
            </a:lvl7pPr>
            <a:lvl8pPr marL="3429000" indent="-228600" defTabSz="2055813" eaLnBrk="0" fontAlgn="base" hangingPunct="0">
              <a:spcBef>
                <a:spcPct val="0"/>
              </a:spcBef>
              <a:spcAft>
                <a:spcPct val="0"/>
              </a:spcAft>
              <a:defRPr sz="8100">
                <a:solidFill>
                  <a:schemeClr val="tx1"/>
                </a:solidFill>
                <a:latin typeface="Calibri" pitchFamily="34" charset="0"/>
                <a:ea typeface="MS PGothic" pitchFamily="34" charset="-128"/>
              </a:defRPr>
            </a:lvl8pPr>
            <a:lvl9pPr marL="3886200" indent="-228600" defTabSz="2055813" eaLnBrk="0" fontAlgn="base" hangingPunct="0">
              <a:spcBef>
                <a:spcPct val="0"/>
              </a:spcBef>
              <a:spcAft>
                <a:spcPct val="0"/>
              </a:spcAft>
              <a:defRPr sz="8100">
                <a:solidFill>
                  <a:schemeClr val="tx1"/>
                </a:solidFill>
                <a:latin typeface="Calibri" pitchFamily="34" charset="0"/>
                <a:ea typeface="MS PGothic" pitchFamily="34" charset="-128"/>
              </a:defRPr>
            </a:lvl9pPr>
          </a:lstStyle>
          <a:p>
            <a:pPr eaLnBrk="1" hangingPunct="1">
              <a:defRPr/>
            </a:pPr>
            <a:endParaRPr lang="en-US" altLang="el-GR" sz="1400" dirty="0" smtClean="0">
              <a:latin typeface="+mn-lt"/>
              <a:cs typeface="Arial" pitchFamily="34" charset="0"/>
            </a:endParaRPr>
          </a:p>
          <a:p>
            <a:pPr eaLnBrk="1" hangingPunct="1">
              <a:defRPr/>
            </a:pPr>
            <a:r>
              <a:rPr lang="en-US" altLang="el-GR" sz="1400" dirty="0" smtClean="0">
                <a:latin typeface="+mn-lt"/>
                <a:cs typeface="Arial" pitchFamily="34" charset="0"/>
              </a:rPr>
              <a:t>This research has been co-financed by the European Union (European Social Fund – ESF) and Greek national funds through the Operational Program</a:t>
            </a:r>
          </a:p>
          <a:p>
            <a:pPr eaLnBrk="1" hangingPunct="1">
              <a:defRPr/>
            </a:pPr>
            <a:r>
              <a:rPr lang="en-US" altLang="el-GR" sz="1400" dirty="0" smtClean="0">
                <a:latin typeface="+mn-lt"/>
                <a:cs typeface="Arial" pitchFamily="34" charset="0"/>
              </a:rPr>
              <a:t> "Education and Lifelong Learning" of the National Strategic Reference Framework (NSRF) - Research Funding Program: THALIS – UOA - "Levels of impairment in Greek aphasia: Relationship with processing deficits, brain region, and therapeutic implications", Principal Investigator: Spyridoula Varlokosta.</a:t>
            </a:r>
          </a:p>
          <a:p>
            <a:pPr eaLnBrk="1" hangingPunct="1">
              <a:defRPr/>
            </a:pPr>
            <a:endParaRPr lang="en-US" altLang="el-GR" sz="1400" dirty="0" smtClean="0">
              <a:latin typeface="+mn-lt"/>
              <a:cs typeface="Arial" pitchFamily="34" charset="0"/>
            </a:endParaRPr>
          </a:p>
        </p:txBody>
      </p:sp>
      <p:pic>
        <p:nvPicPr>
          <p:cNvPr id="2072" name="Picture 5"/>
          <p:cNvPicPr>
            <a:picLocks noChangeAspect="1"/>
          </p:cNvPicPr>
          <p:nvPr/>
        </p:nvPicPr>
        <p:blipFill>
          <a:blip r:embed="rId5"/>
          <a:srcRect/>
          <a:stretch>
            <a:fillRect/>
          </a:stretch>
        </p:blipFill>
        <p:spPr bwMode="auto">
          <a:xfrm>
            <a:off x="14274284" y="31221363"/>
            <a:ext cx="9356526" cy="1327888"/>
          </a:xfrm>
          <a:prstGeom prst="rect">
            <a:avLst/>
          </a:prstGeom>
          <a:noFill/>
          <a:ln w="9525">
            <a:noFill/>
            <a:miter lim="800000"/>
            <a:headEnd/>
            <a:tailEnd/>
          </a:ln>
        </p:spPr>
      </p:pic>
      <p:sp>
        <p:nvSpPr>
          <p:cNvPr id="5" name="TextBox 4"/>
          <p:cNvSpPr txBox="1"/>
          <p:nvPr/>
        </p:nvSpPr>
        <p:spPr>
          <a:xfrm>
            <a:off x="688180" y="10830666"/>
            <a:ext cx="23315082" cy="16219829"/>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defRPr/>
            </a:pPr>
            <a:r>
              <a:rPr lang="en-US" sz="4400" b="1" dirty="0" smtClean="0">
                <a:solidFill>
                  <a:schemeClr val="tx1"/>
                </a:solidFill>
                <a:latin typeface="Arial" pitchFamily="34" charset="0"/>
                <a:cs typeface="Arial" pitchFamily="34" charset="0"/>
              </a:rPr>
              <a:t>Method</a:t>
            </a:r>
            <a:endParaRPr lang="en-US" sz="4400" b="1" dirty="0">
              <a:solidFill>
                <a:schemeClr val="tx1"/>
              </a:solidFill>
              <a:latin typeface="Arial" pitchFamily="34" charset="0"/>
              <a:cs typeface="Arial" pitchFamily="34" charset="0"/>
            </a:endParaRPr>
          </a:p>
          <a:p>
            <a:pPr>
              <a:defRPr/>
            </a:pPr>
            <a:endParaRPr lang="en-US" sz="2400" dirty="0">
              <a:solidFill>
                <a:schemeClr val="tx1"/>
              </a:solidFill>
              <a:latin typeface="Arial" pitchFamily="34" charset="0"/>
              <a:cs typeface="Arial" pitchFamily="34" charset="0"/>
            </a:endParaRPr>
          </a:p>
          <a:p>
            <a:pPr>
              <a:defRPr/>
            </a:pPr>
            <a:r>
              <a:rPr lang="en-US" sz="3200" b="1" u="sng" dirty="0">
                <a:solidFill>
                  <a:schemeClr val="tx1"/>
                </a:solidFill>
                <a:cs typeface="Arial" pitchFamily="34" charset="0"/>
              </a:rPr>
              <a:t>Participants </a:t>
            </a:r>
            <a:endParaRPr lang="en-US" sz="3200" b="1" u="sng" dirty="0" smtClean="0">
              <a:solidFill>
                <a:schemeClr val="tx1"/>
              </a:solidFill>
              <a:cs typeface="Arial" pitchFamily="34" charset="0"/>
            </a:endParaRPr>
          </a:p>
          <a:p>
            <a:pPr>
              <a:defRPr/>
            </a:pPr>
            <a:endParaRPr lang="en-US" sz="2800" b="1" u="sng" dirty="0" smtClean="0">
              <a:solidFill>
                <a:schemeClr val="tx1"/>
              </a:solidFill>
              <a:latin typeface="Arial" pitchFamily="34" charset="0"/>
              <a:cs typeface="Arial" pitchFamily="34" charset="0"/>
            </a:endParaRPr>
          </a:p>
          <a:p>
            <a:pPr>
              <a:lnSpc>
                <a:spcPct val="150000"/>
              </a:lnSpc>
              <a:defRPr/>
            </a:pPr>
            <a:r>
              <a:rPr lang="en-US" sz="2800" dirty="0">
                <a:solidFill>
                  <a:srgbClr val="000000"/>
                </a:solidFill>
              </a:rPr>
              <a:t>All subjects were assessed with the Greek Version of BDAE (Papathanasiou et al , 2008</a:t>
            </a:r>
            <a:r>
              <a:rPr lang="en-US" sz="2800" dirty="0" smtClean="0">
                <a:solidFill>
                  <a:srgbClr val="000000"/>
                </a:solidFill>
              </a:rPr>
              <a:t>)</a:t>
            </a:r>
          </a:p>
          <a:p>
            <a:pPr>
              <a:lnSpc>
                <a:spcPct val="150000"/>
              </a:lnSpc>
              <a:defRPr/>
            </a:pPr>
            <a:r>
              <a:rPr lang="en-US" sz="2800" dirty="0" smtClean="0">
                <a:solidFill>
                  <a:srgbClr val="000000"/>
                </a:solidFill>
              </a:rPr>
              <a:t> and were </a:t>
            </a:r>
            <a:r>
              <a:rPr lang="en-US" sz="2800" dirty="0">
                <a:solidFill>
                  <a:srgbClr val="000000"/>
                </a:solidFill>
              </a:rPr>
              <a:t>consistent with a diagnosis of Global aphasia.</a:t>
            </a:r>
            <a:endParaRPr lang="el-GR" sz="2800" dirty="0">
              <a:solidFill>
                <a:srgbClr val="000000"/>
              </a:solidFill>
            </a:endParaRPr>
          </a:p>
          <a:p>
            <a:pPr>
              <a:defRPr/>
            </a:pPr>
            <a:endParaRPr lang="en-US" sz="2800" b="1" u="sng" dirty="0">
              <a:solidFill>
                <a:schemeClr val="tx1"/>
              </a:solidFill>
              <a:latin typeface="Arial" pitchFamily="34" charset="0"/>
              <a:cs typeface="Arial" pitchFamily="34" charset="0"/>
            </a:endParaRPr>
          </a:p>
          <a:p>
            <a:pPr>
              <a:defRPr/>
            </a:pPr>
            <a:endParaRPr lang="en-US" sz="2800" b="1" u="sng" dirty="0" smtClean="0">
              <a:solidFill>
                <a:schemeClr val="tx1"/>
              </a:solidFill>
              <a:latin typeface="Arial" pitchFamily="34" charset="0"/>
              <a:cs typeface="Arial" pitchFamily="34" charset="0"/>
            </a:endParaRPr>
          </a:p>
          <a:p>
            <a:pPr>
              <a:defRPr/>
            </a:pPr>
            <a:endParaRPr lang="en-US" sz="2800" b="1" u="sng" dirty="0">
              <a:solidFill>
                <a:schemeClr val="tx1"/>
              </a:solidFill>
              <a:latin typeface="Arial" pitchFamily="34" charset="0"/>
              <a:cs typeface="Arial" pitchFamily="34" charset="0"/>
            </a:endParaRPr>
          </a:p>
          <a:p>
            <a:pPr>
              <a:defRPr/>
            </a:pPr>
            <a:endParaRPr lang="en-US" sz="2800" b="1" u="sng" dirty="0" smtClean="0">
              <a:solidFill>
                <a:schemeClr val="tx1"/>
              </a:solidFill>
              <a:latin typeface="Arial" pitchFamily="34" charset="0"/>
              <a:cs typeface="Arial" pitchFamily="34" charset="0"/>
            </a:endParaRPr>
          </a:p>
          <a:p>
            <a:pPr>
              <a:defRPr/>
            </a:pPr>
            <a:endParaRPr lang="el-GR" sz="2800" b="1" u="sng" dirty="0" smtClean="0">
              <a:solidFill>
                <a:schemeClr val="tx1"/>
              </a:solidFill>
              <a:latin typeface="Arial" pitchFamily="34" charset="0"/>
              <a:cs typeface="Arial" pitchFamily="34" charset="0"/>
            </a:endParaRPr>
          </a:p>
          <a:p>
            <a:pPr>
              <a:defRPr/>
            </a:pPr>
            <a:endParaRPr lang="en-US" sz="2400" dirty="0" smtClean="0">
              <a:solidFill>
                <a:schemeClr val="tx1"/>
              </a:solidFill>
              <a:latin typeface="Arial" pitchFamily="34" charset="0"/>
              <a:cs typeface="Arial" pitchFamily="34" charset="0"/>
            </a:endParaRPr>
          </a:p>
          <a:p>
            <a:pPr>
              <a:defRPr/>
            </a:pPr>
            <a:endParaRPr lang="en-US" sz="2400" dirty="0">
              <a:solidFill>
                <a:schemeClr val="tx1"/>
              </a:solidFill>
              <a:latin typeface="Arial" pitchFamily="34" charset="0"/>
              <a:cs typeface="Arial" pitchFamily="34" charset="0"/>
            </a:endParaRPr>
          </a:p>
          <a:p>
            <a:pPr>
              <a:defRPr/>
            </a:pPr>
            <a:endParaRPr lang="en-US" sz="2400" dirty="0" smtClean="0">
              <a:solidFill>
                <a:schemeClr val="tx1"/>
              </a:solidFill>
              <a:latin typeface="Arial" pitchFamily="34" charset="0"/>
              <a:cs typeface="Arial" pitchFamily="34" charset="0"/>
            </a:endParaRPr>
          </a:p>
          <a:p>
            <a:pPr>
              <a:defRPr/>
            </a:pPr>
            <a:endParaRPr lang="en-US" sz="2400" dirty="0">
              <a:solidFill>
                <a:schemeClr val="tx1"/>
              </a:solidFill>
              <a:latin typeface="Arial" pitchFamily="34" charset="0"/>
              <a:cs typeface="Arial" pitchFamily="34" charset="0"/>
            </a:endParaRPr>
          </a:p>
          <a:p>
            <a:pPr>
              <a:defRPr/>
            </a:pPr>
            <a:endParaRPr lang="en-US" sz="3200" b="1" u="sng" dirty="0">
              <a:solidFill>
                <a:srgbClr val="000000"/>
              </a:solidFill>
              <a:ea typeface="MS PGothic" pitchFamily="34" charset="-128"/>
              <a:cs typeface="Arial" pitchFamily="34" charset="0"/>
            </a:endParaRPr>
          </a:p>
          <a:p>
            <a:pPr>
              <a:defRPr/>
            </a:pPr>
            <a:endParaRPr lang="en-US" sz="3200" b="1" u="sng" dirty="0" smtClean="0">
              <a:solidFill>
                <a:srgbClr val="000000"/>
              </a:solidFill>
              <a:ea typeface="MS PGothic" pitchFamily="34" charset="-128"/>
              <a:cs typeface="Arial" pitchFamily="34" charset="0"/>
            </a:endParaRPr>
          </a:p>
          <a:p>
            <a:pPr>
              <a:defRPr/>
            </a:pPr>
            <a:r>
              <a:rPr lang="en-US" sz="3200" b="1" u="sng" dirty="0" smtClean="0">
                <a:solidFill>
                  <a:srgbClr val="000000"/>
                </a:solidFill>
                <a:ea typeface="MS PGothic" pitchFamily="34" charset="-128"/>
                <a:cs typeface="Arial" pitchFamily="34" charset="0"/>
              </a:rPr>
              <a:t>Research Protocol </a:t>
            </a:r>
          </a:p>
          <a:p>
            <a:pPr>
              <a:defRPr/>
            </a:pPr>
            <a:endParaRPr lang="en-US" sz="3200" dirty="0"/>
          </a:p>
          <a:p>
            <a:pPr>
              <a:defRPr/>
            </a:pPr>
            <a:endParaRPr lang="en-US" sz="3200" b="1" u="sng" dirty="0">
              <a:solidFill>
                <a:srgbClr val="000000"/>
              </a:solidFill>
              <a:ea typeface="MS PGothic" pitchFamily="34" charset="-128"/>
              <a:cs typeface="Arial" pitchFamily="34" charset="0"/>
            </a:endParaRPr>
          </a:p>
          <a:p>
            <a:pPr>
              <a:defRPr/>
            </a:pPr>
            <a:endParaRPr lang="en-US" sz="3200" b="1" u="sng" dirty="0" smtClean="0">
              <a:solidFill>
                <a:srgbClr val="000000"/>
              </a:solidFill>
              <a:ea typeface="MS PGothic" pitchFamily="34" charset="-128"/>
              <a:cs typeface="Arial" pitchFamily="34" charset="0"/>
            </a:endParaRPr>
          </a:p>
          <a:p>
            <a:pPr>
              <a:defRPr/>
            </a:pPr>
            <a:endParaRPr lang="en-US" sz="3200" b="1" u="sng" dirty="0">
              <a:solidFill>
                <a:srgbClr val="000000"/>
              </a:solidFill>
              <a:ea typeface="MS PGothic" pitchFamily="34" charset="-128"/>
              <a:cs typeface="Arial" pitchFamily="34" charset="0"/>
            </a:endParaRPr>
          </a:p>
          <a:p>
            <a:pPr>
              <a:defRPr/>
            </a:pPr>
            <a:endParaRPr lang="en-US" sz="3200" b="1" u="sng" dirty="0" smtClean="0">
              <a:solidFill>
                <a:srgbClr val="000000"/>
              </a:solidFill>
              <a:ea typeface="MS PGothic" pitchFamily="34" charset="-128"/>
              <a:cs typeface="Arial" pitchFamily="34" charset="0"/>
            </a:endParaRPr>
          </a:p>
          <a:p>
            <a:pPr>
              <a:defRPr/>
            </a:pPr>
            <a:endParaRPr lang="en-US" sz="3200" b="1" u="sng" dirty="0">
              <a:solidFill>
                <a:srgbClr val="000000"/>
              </a:solidFill>
              <a:ea typeface="MS PGothic" pitchFamily="34" charset="-128"/>
              <a:cs typeface="Arial" pitchFamily="34" charset="0"/>
            </a:endParaRPr>
          </a:p>
          <a:p>
            <a:pPr>
              <a:defRPr/>
            </a:pPr>
            <a:endParaRPr lang="en-US" sz="3200" b="1" u="sng" dirty="0" smtClean="0">
              <a:solidFill>
                <a:srgbClr val="000000"/>
              </a:solidFill>
              <a:ea typeface="MS PGothic" pitchFamily="34" charset="-128"/>
              <a:cs typeface="Arial" pitchFamily="34" charset="0"/>
            </a:endParaRPr>
          </a:p>
          <a:p>
            <a:pPr>
              <a:defRPr/>
            </a:pPr>
            <a:endParaRPr lang="en-US" sz="3200" b="1" u="sng" dirty="0">
              <a:solidFill>
                <a:srgbClr val="000000"/>
              </a:solidFill>
              <a:ea typeface="MS PGothic" pitchFamily="34" charset="-128"/>
              <a:cs typeface="Arial" pitchFamily="34" charset="0"/>
            </a:endParaRPr>
          </a:p>
          <a:p>
            <a:pPr>
              <a:defRPr/>
            </a:pPr>
            <a:endParaRPr lang="en-US" sz="3200" b="1" u="sng" dirty="0" smtClean="0">
              <a:solidFill>
                <a:srgbClr val="000000"/>
              </a:solidFill>
              <a:ea typeface="MS PGothic" pitchFamily="34" charset="-128"/>
              <a:cs typeface="Arial" pitchFamily="34" charset="0"/>
            </a:endParaRPr>
          </a:p>
          <a:p>
            <a:pPr>
              <a:defRPr/>
            </a:pPr>
            <a:endParaRPr lang="en-US" sz="3200" b="1" u="sng" dirty="0">
              <a:solidFill>
                <a:srgbClr val="000000"/>
              </a:solidFill>
              <a:ea typeface="MS PGothic" pitchFamily="34" charset="-128"/>
              <a:cs typeface="Arial" pitchFamily="34" charset="0"/>
            </a:endParaRPr>
          </a:p>
          <a:p>
            <a:pPr>
              <a:defRPr/>
            </a:pPr>
            <a:endParaRPr lang="en-US" sz="3200" b="1" u="sng" dirty="0" smtClean="0">
              <a:solidFill>
                <a:srgbClr val="000000"/>
              </a:solidFill>
              <a:ea typeface="MS PGothic" pitchFamily="34" charset="-128"/>
              <a:cs typeface="Arial" pitchFamily="34" charset="0"/>
            </a:endParaRPr>
          </a:p>
          <a:p>
            <a:pPr>
              <a:defRPr/>
            </a:pPr>
            <a:endParaRPr lang="en-US" sz="3200" b="1" u="sng" dirty="0">
              <a:solidFill>
                <a:srgbClr val="000000"/>
              </a:solidFill>
              <a:ea typeface="MS PGothic" pitchFamily="34" charset="-128"/>
              <a:cs typeface="Arial" pitchFamily="34" charset="0"/>
            </a:endParaRPr>
          </a:p>
          <a:p>
            <a:pPr>
              <a:defRPr/>
            </a:pPr>
            <a:endParaRPr lang="en-US" sz="3200" b="1" u="sng" dirty="0" smtClean="0">
              <a:solidFill>
                <a:srgbClr val="000000"/>
              </a:solidFill>
              <a:ea typeface="MS PGothic" pitchFamily="34" charset="-128"/>
              <a:cs typeface="Arial" pitchFamily="34" charset="0"/>
            </a:endParaRPr>
          </a:p>
          <a:p>
            <a:pPr>
              <a:defRPr/>
            </a:pPr>
            <a:endParaRPr lang="en-US" sz="3200" b="1" u="sng" dirty="0">
              <a:solidFill>
                <a:srgbClr val="000000"/>
              </a:solidFill>
              <a:ea typeface="MS PGothic" pitchFamily="34" charset="-128"/>
              <a:cs typeface="Arial" pitchFamily="34" charset="0"/>
            </a:endParaRPr>
          </a:p>
          <a:p>
            <a:pPr>
              <a:defRPr/>
            </a:pPr>
            <a:endParaRPr lang="en-US" sz="3200" b="1" u="sng" dirty="0" smtClean="0">
              <a:solidFill>
                <a:srgbClr val="000000"/>
              </a:solidFill>
              <a:ea typeface="MS PGothic" pitchFamily="34" charset="-128"/>
              <a:cs typeface="Arial" pitchFamily="34" charset="0"/>
            </a:endParaRPr>
          </a:p>
        </p:txBody>
      </p:sp>
      <p:sp>
        <p:nvSpPr>
          <p:cNvPr id="20" name="TextBox 13"/>
          <p:cNvSpPr txBox="1"/>
          <p:nvPr/>
        </p:nvSpPr>
        <p:spPr>
          <a:xfrm>
            <a:off x="23922974" y="10830666"/>
            <a:ext cx="19423714" cy="14553714"/>
          </a:xfrm>
          <a:prstGeom prst="rect">
            <a:avLst/>
          </a:prstGeom>
          <a:solidFill>
            <a:srgbClr val="FFFFFF"/>
          </a:solidFill>
          <a:ln>
            <a:solidFill>
              <a:srgbClr val="9E99F5"/>
            </a:solidFill>
          </a:ln>
        </p:spPr>
        <p:style>
          <a:lnRef idx="2">
            <a:schemeClr val="accent6"/>
          </a:lnRef>
          <a:fillRef idx="1">
            <a:schemeClr val="lt1"/>
          </a:fillRef>
          <a:effectRef idx="0">
            <a:schemeClr val="accent6"/>
          </a:effectRef>
          <a:fontRef idx="minor">
            <a:schemeClr val="dk1"/>
          </a:fontRef>
        </p:style>
        <p:txBody>
          <a:bodyPr wrap="square" lIns="102605" tIns="51302" rIns="102605" bIns="51302">
            <a:spAutoFit/>
          </a:bodyPr>
          <a:lstStyle/>
          <a:p>
            <a:pPr algn="ctr">
              <a:defRPr/>
            </a:pPr>
            <a:r>
              <a:rPr lang="en-US" sz="4400" b="1" dirty="0" smtClean="0">
                <a:cs typeface="Arial" pitchFamily="34" charset="0"/>
              </a:rPr>
              <a:t>Results</a:t>
            </a:r>
          </a:p>
          <a:p>
            <a:pPr algn="ctr">
              <a:defRPr/>
            </a:pPr>
            <a:endParaRPr lang="en-US" sz="4400" b="1" dirty="0">
              <a:cs typeface="Arial" pitchFamily="34" charset="0"/>
            </a:endParaRPr>
          </a:p>
          <a:p>
            <a:pPr algn="ctr">
              <a:defRPr/>
            </a:pPr>
            <a:endParaRPr lang="en-US" sz="4400" b="1" dirty="0" smtClean="0">
              <a:cs typeface="Arial" pitchFamily="34" charset="0"/>
            </a:endParaRPr>
          </a:p>
          <a:p>
            <a:pPr algn="ctr">
              <a:defRPr/>
            </a:pPr>
            <a:endParaRPr lang="en-US" sz="4400" b="1" dirty="0">
              <a:cs typeface="Arial" pitchFamily="34" charset="0"/>
            </a:endParaRPr>
          </a:p>
          <a:p>
            <a:pPr algn="ctr">
              <a:defRPr/>
            </a:pPr>
            <a:endParaRPr lang="en-US" sz="4400" b="1" dirty="0" smtClean="0">
              <a:cs typeface="Arial" pitchFamily="34" charset="0"/>
            </a:endParaRPr>
          </a:p>
          <a:p>
            <a:pPr algn="ctr">
              <a:defRPr/>
            </a:pPr>
            <a:endParaRPr lang="en-US" sz="4400" b="1" dirty="0" smtClean="0">
              <a:cs typeface="Arial" pitchFamily="34" charset="0"/>
            </a:endParaRPr>
          </a:p>
          <a:p>
            <a:pPr algn="ctr">
              <a:defRPr/>
            </a:pPr>
            <a:endParaRPr lang="en-US" sz="4400" b="1" dirty="0" smtClean="0">
              <a:cs typeface="Arial" pitchFamily="34" charset="0"/>
            </a:endParaRPr>
          </a:p>
          <a:p>
            <a:pPr algn="ctr">
              <a:defRPr/>
            </a:pPr>
            <a:endParaRPr lang="en-US" sz="4400" b="1" dirty="0" smtClean="0">
              <a:cs typeface="Arial" pitchFamily="34" charset="0"/>
            </a:endParaRPr>
          </a:p>
          <a:p>
            <a:pPr>
              <a:defRPr/>
            </a:pPr>
            <a:endParaRPr lang="en-US" sz="4400" b="1" dirty="0" smtClean="0">
              <a:cs typeface="Arial" pitchFamily="34" charset="0"/>
            </a:endParaRPr>
          </a:p>
          <a:p>
            <a:pPr>
              <a:defRPr/>
            </a:pPr>
            <a:endParaRPr lang="en-US" sz="4400" b="1" dirty="0">
              <a:cs typeface="Arial" pitchFamily="34" charset="0"/>
            </a:endParaRPr>
          </a:p>
          <a:p>
            <a:pPr>
              <a:defRPr/>
            </a:pPr>
            <a:endParaRPr lang="en-US" sz="4400" b="1" dirty="0">
              <a:cs typeface="Arial" pitchFamily="34" charset="0"/>
            </a:endParaRPr>
          </a:p>
          <a:p>
            <a:pPr>
              <a:defRPr/>
            </a:pPr>
            <a:endParaRPr lang="en-US" sz="4400" b="1" dirty="0" smtClean="0">
              <a:cs typeface="Arial" pitchFamily="34" charset="0"/>
            </a:endParaRPr>
          </a:p>
          <a:p>
            <a:pPr>
              <a:defRPr/>
            </a:pPr>
            <a:endParaRPr lang="en-US" sz="4400" b="1" dirty="0">
              <a:cs typeface="Arial" pitchFamily="34" charset="0"/>
            </a:endParaRPr>
          </a:p>
          <a:p>
            <a:pPr>
              <a:defRPr/>
            </a:pPr>
            <a:endParaRPr lang="en-US" sz="4400" b="1" dirty="0" smtClean="0">
              <a:cs typeface="Arial" pitchFamily="34" charset="0"/>
            </a:endParaRPr>
          </a:p>
          <a:p>
            <a:pPr>
              <a:defRPr/>
            </a:pPr>
            <a:r>
              <a:rPr lang="en-US" sz="4400" b="1" dirty="0" smtClean="0">
                <a:cs typeface="Arial" pitchFamily="34" charset="0"/>
              </a:rPr>
              <a:t> </a:t>
            </a:r>
          </a:p>
          <a:p>
            <a:pPr>
              <a:defRPr/>
            </a:pPr>
            <a:endParaRPr lang="en-US" sz="3100" dirty="0" smtClean="0">
              <a:solidFill>
                <a:schemeClr val="bg1"/>
              </a:solidFill>
              <a:cs typeface="Arial" pitchFamily="34" charset="0"/>
            </a:endParaRPr>
          </a:p>
          <a:p>
            <a:pPr>
              <a:defRPr/>
            </a:pPr>
            <a:endParaRPr lang="en-US" sz="3100" dirty="0">
              <a:solidFill>
                <a:schemeClr val="bg1"/>
              </a:solidFill>
              <a:cs typeface="Arial" pitchFamily="34" charset="0"/>
            </a:endParaRPr>
          </a:p>
          <a:p>
            <a:pPr>
              <a:defRPr/>
            </a:pPr>
            <a:endParaRPr lang="en-US" sz="3100" dirty="0" smtClean="0">
              <a:solidFill>
                <a:schemeClr val="bg1"/>
              </a:solidFill>
              <a:cs typeface="Arial" pitchFamily="34" charset="0"/>
            </a:endParaRPr>
          </a:p>
          <a:p>
            <a:pPr>
              <a:defRPr/>
            </a:pPr>
            <a:endParaRPr lang="en-US" sz="3100" dirty="0">
              <a:solidFill>
                <a:schemeClr val="bg1"/>
              </a:solidFill>
              <a:cs typeface="Arial" pitchFamily="34" charset="0"/>
            </a:endParaRPr>
          </a:p>
          <a:p>
            <a:pPr>
              <a:defRPr/>
            </a:pPr>
            <a:endParaRPr lang="en-US" sz="3100" dirty="0" smtClean="0">
              <a:solidFill>
                <a:schemeClr val="bg1"/>
              </a:solidFill>
              <a:cs typeface="Arial" pitchFamily="34" charset="0"/>
            </a:endParaRPr>
          </a:p>
          <a:p>
            <a:pPr>
              <a:defRPr/>
            </a:pPr>
            <a:endParaRPr lang="en-US" sz="3100" dirty="0">
              <a:solidFill>
                <a:schemeClr val="bg1"/>
              </a:solidFill>
              <a:cs typeface="Arial" pitchFamily="34" charset="0"/>
            </a:endParaRPr>
          </a:p>
          <a:p>
            <a:pPr>
              <a:defRPr/>
            </a:pPr>
            <a:endParaRPr lang="en-US" sz="3100" dirty="0" smtClean="0">
              <a:solidFill>
                <a:schemeClr val="bg1"/>
              </a:solidFill>
              <a:cs typeface="Arial" pitchFamily="34" charset="0"/>
            </a:endParaRPr>
          </a:p>
          <a:p>
            <a:pPr>
              <a:defRPr/>
            </a:pPr>
            <a:endParaRPr lang="en-US" sz="3100" dirty="0">
              <a:solidFill>
                <a:schemeClr val="bg1"/>
              </a:solidFill>
              <a:cs typeface="Arial" pitchFamily="34" charset="0"/>
            </a:endParaRPr>
          </a:p>
          <a:p>
            <a:pPr>
              <a:defRPr/>
            </a:pPr>
            <a:endParaRPr lang="en-US" sz="3100" dirty="0" smtClean="0">
              <a:solidFill>
                <a:schemeClr val="bg1"/>
              </a:solidFill>
              <a:cs typeface="Arial" pitchFamily="34" charset="0"/>
            </a:endParaRPr>
          </a:p>
        </p:txBody>
      </p:sp>
      <p:sp>
        <p:nvSpPr>
          <p:cNvPr id="2150" name="TextBox 7"/>
          <p:cNvSpPr txBox="1">
            <a:spLocks noChangeArrowheads="1"/>
          </p:cNvSpPr>
          <p:nvPr/>
        </p:nvSpPr>
        <p:spPr bwMode="auto">
          <a:xfrm>
            <a:off x="24072636" y="31221363"/>
            <a:ext cx="18826804" cy="1327888"/>
          </a:xfrm>
          <a:prstGeom prst="rect">
            <a:avLst/>
          </a:prstGeom>
          <a:noFill/>
          <a:ln>
            <a:solidFill>
              <a:srgbClr val="9E99F5"/>
            </a:solidFill>
            <a:prstDash val="solid"/>
            <a:headEnd/>
            <a:tailEnd/>
          </a:ln>
        </p:spPr>
        <p:style>
          <a:lnRef idx="2">
            <a:schemeClr val="accent6"/>
          </a:lnRef>
          <a:fillRef idx="1">
            <a:schemeClr val="lt1"/>
          </a:fillRef>
          <a:effectRef idx="0">
            <a:schemeClr val="accent6"/>
          </a:effectRef>
          <a:fontRef idx="minor">
            <a:schemeClr val="dk1"/>
          </a:fontRef>
        </p:style>
        <p:txBody>
          <a:bodyPr wrap="square" lIns="461606" tIns="230803" rIns="461606" bIns="230803">
            <a:spAutoFit/>
          </a:bodyPr>
          <a:lstStyle/>
          <a:p>
            <a:pPr lvl="0" eaLnBrk="0" hangingPunct="0">
              <a:spcBef>
                <a:spcPct val="20000"/>
              </a:spcBef>
            </a:pPr>
            <a:r>
              <a:rPr lang="en-US" altLang="el-GR" sz="1400" b="1" dirty="0">
                <a:cs typeface="Arial" charset="0"/>
              </a:rPr>
              <a:t>References: </a:t>
            </a:r>
            <a:r>
              <a:rPr lang="en-US" altLang="el-GR" sz="1400" dirty="0" smtClean="0">
                <a:cs typeface="Arial" charset="0"/>
              </a:rPr>
              <a:t>1)Boyle</a:t>
            </a:r>
            <a:r>
              <a:rPr lang="en-US" altLang="el-GR" sz="1400" dirty="0">
                <a:cs typeface="Arial" charset="0"/>
              </a:rPr>
              <a:t>, M. (2004). Semantic feature analysis treatment for anomia in two fluent aphasia syndromes. American Journal of speech-Language Pathology, 13(3), </a:t>
            </a:r>
            <a:r>
              <a:rPr lang="en-US" altLang="el-GR" sz="1400" dirty="0" smtClean="0">
                <a:cs typeface="Arial" charset="0"/>
              </a:rPr>
              <a:t>236</a:t>
            </a:r>
            <a:r>
              <a:rPr lang="en-US" altLang="el-GR" sz="1400" dirty="0">
                <a:cs typeface="Arial" charset="0"/>
              </a:rPr>
              <a:t>-249.4. </a:t>
            </a:r>
            <a:r>
              <a:rPr lang="en-US" altLang="el-GR" sz="1400" dirty="0" smtClean="0">
                <a:cs typeface="Arial" charset="0"/>
              </a:rPr>
              <a:t>2)Boyle</a:t>
            </a:r>
            <a:r>
              <a:rPr lang="en-US" altLang="el-GR" sz="1400" dirty="0">
                <a:cs typeface="Arial" charset="0"/>
              </a:rPr>
              <a:t>, M., &amp; Coelho, C. (1995). Application of semantic feature analysis as a treatment for aphasic dysnomia. American Journal of speech-Language </a:t>
            </a:r>
            <a:r>
              <a:rPr lang="en-US" altLang="el-GR" sz="1400" dirty="0" smtClean="0">
                <a:cs typeface="Arial" charset="0"/>
              </a:rPr>
              <a:t>Pathology</a:t>
            </a:r>
            <a:r>
              <a:rPr lang="en-US" altLang="el-GR" sz="1400" dirty="0">
                <a:cs typeface="Arial" charset="0"/>
              </a:rPr>
              <a:t>, 4, (94-98</a:t>
            </a:r>
            <a:r>
              <a:rPr lang="en-US" altLang="el-GR" sz="1400" dirty="0" smtClean="0">
                <a:cs typeface="Arial" charset="0"/>
              </a:rPr>
              <a:t>).3)Coelho</a:t>
            </a:r>
            <a:r>
              <a:rPr lang="en-US" altLang="el-GR" sz="1400" dirty="0">
                <a:cs typeface="Arial" charset="0"/>
              </a:rPr>
              <a:t>, C. A., McHugh, R. E., &amp; Boyle, M. (2000). Semantic feature analysis as a treatment for aphasic dysnomia: A replication. Aphasiology,14(2), 133-</a:t>
            </a:r>
            <a:r>
              <a:rPr lang="en-US" altLang="el-GR" sz="1400" dirty="0" smtClean="0">
                <a:cs typeface="Arial" charset="0"/>
              </a:rPr>
              <a:t>142. 4)Davis</a:t>
            </a:r>
            <a:r>
              <a:rPr lang="en-US" altLang="el-GR" sz="1400" dirty="0">
                <a:cs typeface="Arial" charset="0"/>
              </a:rPr>
              <a:t>, L. A. (2005). Semantic feature analysis as a functional therapy tool. Contemporary Issues in Communication Science and Disorders, 32, 85-</a:t>
            </a:r>
            <a:r>
              <a:rPr lang="en-US" altLang="el-GR" sz="1400" dirty="0" smtClean="0">
                <a:cs typeface="Arial" charset="0"/>
              </a:rPr>
              <a:t>92. 5)Drew</a:t>
            </a:r>
            <a:r>
              <a:rPr lang="en-US" altLang="el-GR" sz="1400" dirty="0">
                <a:cs typeface="Arial" charset="0"/>
              </a:rPr>
              <a:t>, R. L., &amp; Thompson, C. K. (1999). Model-based semantic treatment for naming deficits in aphasia. Journal of Speech, Language, and Hearing Research</a:t>
            </a:r>
            <a:r>
              <a:rPr lang="en-US" altLang="el-GR" sz="1400" dirty="0" smtClean="0">
                <a:cs typeface="Arial" charset="0"/>
              </a:rPr>
              <a:t>,42</a:t>
            </a:r>
            <a:r>
              <a:rPr lang="en-US" altLang="el-GR" sz="1400" dirty="0">
                <a:cs typeface="Arial" charset="0"/>
              </a:rPr>
              <a:t>(2), 972-989</a:t>
            </a:r>
            <a:r>
              <a:rPr lang="en-US" altLang="el-GR" sz="1400" dirty="0" smtClean="0">
                <a:cs typeface="Arial" charset="0"/>
              </a:rPr>
              <a:t>. 6)</a:t>
            </a:r>
            <a:r>
              <a:rPr lang="en-US" sz="1400" dirty="0" smtClean="0">
                <a:solidFill>
                  <a:srgbClr val="000000"/>
                </a:solidFill>
              </a:rPr>
              <a:t>Smith, P.,&amp; </a:t>
            </a:r>
            <a:r>
              <a:rPr lang="en-US" sz="1400" dirty="0" err="1">
                <a:solidFill>
                  <a:srgbClr val="000000"/>
                </a:solidFill>
              </a:rPr>
              <a:t>Siyambalapitiya</a:t>
            </a:r>
            <a:r>
              <a:rPr lang="en-US" sz="1400" dirty="0" smtClean="0">
                <a:solidFill>
                  <a:srgbClr val="000000"/>
                </a:solidFill>
              </a:rPr>
              <a:t>, S. (2012).</a:t>
            </a:r>
            <a:r>
              <a:rPr lang="en-US" altLang="el-GR" sz="1400" dirty="0" smtClean="0">
                <a:cs typeface="Arial"/>
              </a:rPr>
              <a:t>Using </a:t>
            </a:r>
            <a:r>
              <a:rPr lang="en-US" altLang="el-GR" sz="1400" dirty="0">
                <a:cs typeface="Arial"/>
              </a:rPr>
              <a:t>semantic feature analysis to improve </a:t>
            </a:r>
            <a:r>
              <a:rPr lang="en-US" altLang="el-GR" sz="1400" dirty="0" smtClean="0">
                <a:cs typeface="Arial"/>
              </a:rPr>
              <a:t>comprehension </a:t>
            </a:r>
            <a:r>
              <a:rPr lang="en-US" altLang="el-GR" sz="1400" dirty="0">
                <a:cs typeface="Arial"/>
              </a:rPr>
              <a:t>in an individual with Global </a:t>
            </a:r>
            <a:r>
              <a:rPr lang="en-US" altLang="el-GR" sz="1400" dirty="0" smtClean="0">
                <a:cs typeface="Arial"/>
              </a:rPr>
              <a:t>aphasia. Poster. </a:t>
            </a:r>
            <a:endParaRPr lang="en-US" altLang="el-GR" sz="1400" dirty="0">
              <a:cs typeface="Arial"/>
            </a:endParaRPr>
          </a:p>
        </p:txBody>
      </p:sp>
      <p:sp>
        <p:nvSpPr>
          <p:cNvPr id="21" name="TextBox 20"/>
          <p:cNvSpPr txBox="1"/>
          <p:nvPr/>
        </p:nvSpPr>
        <p:spPr>
          <a:xfrm>
            <a:off x="19934544" y="13544223"/>
            <a:ext cx="184666" cy="1338828"/>
          </a:xfrm>
          <a:prstGeom prst="rect">
            <a:avLst/>
          </a:prstGeom>
          <a:noFill/>
        </p:spPr>
        <p:txBody>
          <a:bodyPr wrap="none" rtlCol="0">
            <a:spAutoFit/>
          </a:bodyPr>
          <a:lstStyle/>
          <a:p>
            <a:endParaRPr lang="en-US" dirty="0"/>
          </a:p>
        </p:txBody>
      </p:sp>
      <p:sp>
        <p:nvSpPr>
          <p:cNvPr id="11" name="TextBox 10"/>
          <p:cNvSpPr txBox="1"/>
          <p:nvPr/>
        </p:nvSpPr>
        <p:spPr>
          <a:xfrm>
            <a:off x="20975230" y="14469326"/>
            <a:ext cx="184666" cy="1338828"/>
          </a:xfrm>
          <a:prstGeom prst="rect">
            <a:avLst/>
          </a:prstGeom>
          <a:noFill/>
        </p:spPr>
        <p:txBody>
          <a:bodyPr wrap="none" rtlCol="0">
            <a:spAutoFit/>
          </a:bodyPr>
          <a:lstStyle/>
          <a:p>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2457101164"/>
              </p:ext>
            </p:extLst>
          </p:nvPr>
        </p:nvGraphicFramePr>
        <p:xfrm>
          <a:off x="826349" y="14229617"/>
          <a:ext cx="12939956" cy="3335145"/>
        </p:xfrm>
        <a:graphic>
          <a:graphicData uri="http://schemas.openxmlformats.org/drawingml/2006/table">
            <a:tbl>
              <a:tblPr firstRow="1" bandRow="1">
                <a:tableStyleId>{5FD0F851-EC5A-4D38-B0AD-8093EC10F338}</a:tableStyleId>
              </a:tblPr>
              <a:tblGrid>
                <a:gridCol w="3234989"/>
                <a:gridCol w="3234989"/>
                <a:gridCol w="3234989"/>
                <a:gridCol w="3234989"/>
              </a:tblGrid>
              <a:tr h="1193528">
                <a:tc>
                  <a:txBody>
                    <a:bodyPr/>
                    <a:lstStyle/>
                    <a:p>
                      <a:pPr algn="ctr"/>
                      <a:r>
                        <a:rPr lang="en-US" sz="2800" dirty="0" smtClean="0">
                          <a:solidFill>
                            <a:srgbClr val="000000"/>
                          </a:solidFill>
                        </a:rPr>
                        <a:t>Participants</a:t>
                      </a:r>
                      <a:endParaRPr lang="en-US" sz="2800" dirty="0">
                        <a:solidFill>
                          <a:srgbClr val="000000"/>
                        </a:solidFill>
                      </a:endParaRPr>
                    </a:p>
                  </a:txBody>
                  <a:tcPr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E99F5"/>
                    </a:solidFill>
                  </a:tcPr>
                </a:tc>
                <a:tc>
                  <a:txBody>
                    <a:bodyPr/>
                    <a:lstStyle/>
                    <a:p>
                      <a:pPr algn="ctr"/>
                      <a:r>
                        <a:rPr lang="en-US" sz="2800" dirty="0" smtClean="0">
                          <a:solidFill>
                            <a:srgbClr val="000000"/>
                          </a:solidFill>
                        </a:rPr>
                        <a:t>Age</a:t>
                      </a:r>
                      <a:endParaRPr lang="en-US" sz="2800" dirty="0">
                        <a:solidFill>
                          <a:srgbClr val="000000"/>
                        </a:solidFill>
                      </a:endParaRPr>
                    </a:p>
                  </a:txBody>
                  <a:tcPr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E99F5"/>
                    </a:solidFill>
                  </a:tcPr>
                </a:tc>
                <a:tc>
                  <a:txBody>
                    <a:bodyPr/>
                    <a:lstStyle/>
                    <a:p>
                      <a:pPr algn="ctr"/>
                      <a:r>
                        <a:rPr lang="en-US" sz="2800" dirty="0" smtClean="0">
                          <a:solidFill>
                            <a:srgbClr val="000000"/>
                          </a:solidFill>
                        </a:rPr>
                        <a:t>Time</a:t>
                      </a:r>
                      <a:r>
                        <a:rPr lang="en-US" sz="2800" baseline="0" dirty="0" smtClean="0">
                          <a:solidFill>
                            <a:srgbClr val="000000"/>
                          </a:solidFill>
                        </a:rPr>
                        <a:t> post stroke</a:t>
                      </a:r>
                      <a:endParaRPr lang="en-US" sz="2800" dirty="0">
                        <a:solidFill>
                          <a:srgbClr val="000000"/>
                        </a:solidFill>
                      </a:endParaRPr>
                    </a:p>
                  </a:txBody>
                  <a:tcPr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E99F5"/>
                    </a:solidFill>
                  </a:tcPr>
                </a:tc>
                <a:tc>
                  <a:txBody>
                    <a:bodyPr/>
                    <a:lstStyle/>
                    <a:p>
                      <a:pPr algn="ctr"/>
                      <a:r>
                        <a:rPr lang="en-US" sz="2800" dirty="0" smtClean="0">
                          <a:solidFill>
                            <a:srgbClr val="000000"/>
                          </a:solidFill>
                        </a:rPr>
                        <a:t>BDAE:</a:t>
                      </a:r>
                      <a:r>
                        <a:rPr lang="en-US" sz="2800" baseline="0" dirty="0" smtClean="0">
                          <a:solidFill>
                            <a:srgbClr val="000000"/>
                          </a:solidFill>
                        </a:rPr>
                        <a:t> Acoustic Comprehension Scores</a:t>
                      </a:r>
                      <a:endParaRPr lang="en-US" sz="2800" dirty="0">
                        <a:solidFill>
                          <a:srgbClr val="000000"/>
                        </a:solidFill>
                      </a:endParaRPr>
                    </a:p>
                  </a:txBody>
                  <a:tcPr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E99F5"/>
                    </a:solidFill>
                  </a:tcPr>
                </a:tc>
              </a:tr>
              <a:tr h="654515">
                <a:tc>
                  <a:txBody>
                    <a:bodyPr/>
                    <a:lstStyle/>
                    <a:p>
                      <a:pPr algn="ctr"/>
                      <a:r>
                        <a:rPr lang="en-US" sz="2800" b="1" dirty="0" smtClean="0">
                          <a:solidFill>
                            <a:srgbClr val="000000"/>
                          </a:solidFill>
                        </a:rPr>
                        <a:t>TT</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84</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6 months</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26,5/72</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r>
              <a:tr h="654515">
                <a:tc>
                  <a:txBody>
                    <a:bodyPr/>
                    <a:lstStyle/>
                    <a:p>
                      <a:pPr algn="ctr"/>
                      <a:r>
                        <a:rPr lang="en-US" sz="2800" b="1" dirty="0" smtClean="0">
                          <a:solidFill>
                            <a:srgbClr val="000000"/>
                          </a:solidFill>
                        </a:rPr>
                        <a:t>CS</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48</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7 months</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21/72</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r>
              <a:tr h="654515">
                <a:tc>
                  <a:txBody>
                    <a:bodyPr/>
                    <a:lstStyle/>
                    <a:p>
                      <a:pPr algn="ctr"/>
                      <a:r>
                        <a:rPr lang="en-US" sz="2800" b="1" dirty="0" smtClean="0">
                          <a:solidFill>
                            <a:srgbClr val="000000"/>
                          </a:solidFill>
                        </a:rPr>
                        <a:t>PK</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57</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13 months</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ctr"/>
                      <a:r>
                        <a:rPr lang="en-US" sz="2800" dirty="0" smtClean="0">
                          <a:solidFill>
                            <a:srgbClr val="000000"/>
                          </a:solidFill>
                        </a:rPr>
                        <a:t>3/72</a:t>
                      </a:r>
                      <a:endParaRPr lang="en-US" sz="2800" b="1" dirty="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825352321"/>
              </p:ext>
            </p:extLst>
          </p:nvPr>
        </p:nvGraphicFramePr>
        <p:xfrm>
          <a:off x="688180" y="19879618"/>
          <a:ext cx="13078125" cy="7789122"/>
        </p:xfrm>
        <a:graphic>
          <a:graphicData uri="http://schemas.openxmlformats.org/drawingml/2006/table">
            <a:tbl>
              <a:tblPr firstRow="1" bandRow="1">
                <a:tableStyleId>{5940675A-B579-460E-94D1-54222C63F5DA}</a:tableStyleId>
              </a:tblPr>
              <a:tblGrid>
                <a:gridCol w="13078125"/>
              </a:tblGrid>
              <a:tr h="1981356">
                <a:tc>
                  <a:txBody>
                    <a:bodyPr/>
                    <a:lstStyle/>
                    <a:p>
                      <a:r>
                        <a:rPr lang="en-US" sz="2800" b="1" dirty="0" smtClean="0"/>
                        <a:t>Pre-treatment assessment</a:t>
                      </a:r>
                    </a:p>
                    <a:p>
                      <a:pPr marL="457200" lvl="0" indent="-457200">
                        <a:buFont typeface="Arial"/>
                        <a:buChar char="•"/>
                      </a:pPr>
                      <a:r>
                        <a:rPr lang="en-US" sz="2800" dirty="0" smtClean="0"/>
                        <a:t>Case history</a:t>
                      </a:r>
                    </a:p>
                    <a:p>
                      <a:pPr marL="457200" lvl="0" indent="-457200">
                        <a:buFont typeface="Arial"/>
                        <a:buChar char="•"/>
                      </a:pPr>
                      <a:r>
                        <a:rPr lang="en-US" sz="2800" dirty="0" smtClean="0"/>
                        <a:t>BDAE; BNT</a:t>
                      </a:r>
                    </a:p>
                    <a:p>
                      <a:pPr marL="457200" lvl="0" indent="-457200">
                        <a:buFont typeface="Arial"/>
                        <a:buChar char="•"/>
                      </a:pPr>
                      <a:r>
                        <a:rPr lang="en-US" sz="2800" dirty="0" smtClean="0"/>
                        <a:t>1 Oral Confrontation Naming &amp; 2 Spoken Word – Picture Matching Task (SWPM) of the 260 colorized Snodgrass and Vanderwart pictures (multiple baseline)</a:t>
                      </a:r>
                      <a:endParaRPr lang="en-US" sz="2800" b="0" dirty="0" smtClean="0">
                        <a:solidFill>
                          <a:srgbClr val="000000"/>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E99F5"/>
                    </a:solidFill>
                  </a:tcPr>
                </a:tc>
              </a:tr>
              <a:tr h="1601370">
                <a:tc>
                  <a:txBody>
                    <a:bodyPr/>
                    <a:lstStyle/>
                    <a:p>
                      <a:r>
                        <a:rPr lang="en-US" sz="2800" b="1" dirty="0" smtClean="0"/>
                        <a:t>Therapy phase</a:t>
                      </a:r>
                    </a:p>
                    <a:p>
                      <a:pPr marL="457200" lvl="0" indent="-457200">
                        <a:buFont typeface="Arial"/>
                        <a:buChar char="•"/>
                      </a:pPr>
                      <a:r>
                        <a:rPr lang="en-US" sz="2800" dirty="0" smtClean="0"/>
                        <a:t>36 x treatment sessions</a:t>
                      </a:r>
                    </a:p>
                    <a:p>
                      <a:pPr marL="457200" lvl="0" indent="-457200">
                        <a:buFont typeface="Arial"/>
                        <a:buChar char="•"/>
                      </a:pPr>
                      <a:r>
                        <a:rPr lang="en-US" sz="2800" dirty="0" smtClean="0"/>
                        <a:t>3 times per week, for 12 weeks</a:t>
                      </a: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r>
              <a:tr h="1981356">
                <a:tc>
                  <a:txBody>
                    <a:bodyPr/>
                    <a:lstStyle/>
                    <a:p>
                      <a:r>
                        <a:rPr lang="en-US" sz="2800" b="1" dirty="0" smtClean="0"/>
                        <a:t>Post-treatment assessment</a:t>
                      </a:r>
                    </a:p>
                    <a:p>
                      <a:pPr marL="457200" lvl="0" indent="-457200">
                        <a:buFont typeface="Arial"/>
                        <a:buChar char="•"/>
                      </a:pPr>
                      <a:r>
                        <a:rPr lang="en-US" sz="2800" dirty="0" smtClean="0"/>
                        <a:t>BDAE; BNT</a:t>
                      </a:r>
                    </a:p>
                    <a:p>
                      <a:pPr marL="457200" lvl="0" indent="-457200">
                        <a:buFont typeface="Arial"/>
                        <a:buChar char="•"/>
                      </a:pPr>
                      <a:r>
                        <a:rPr lang="en-US" sz="2800" dirty="0" smtClean="0"/>
                        <a:t>1 Oral Confrontation Naming Task &amp; 1 Spoken Word – Picture Matching Task (SWPM) of the 260 colorized Snodgrass and Vanderwart pictures (multiple baseline)</a:t>
                      </a: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E99F5"/>
                    </a:solidFill>
                  </a:tcPr>
                </a:tc>
              </a:tr>
              <a:tr h="1981356">
                <a:tc>
                  <a:txBody>
                    <a:bodyPr/>
                    <a:lstStyle/>
                    <a:p>
                      <a:r>
                        <a:rPr lang="en-US" sz="2800" b="1" dirty="0" smtClean="0"/>
                        <a:t>Follow–up: 12 weeks post therapy </a:t>
                      </a:r>
                    </a:p>
                    <a:p>
                      <a:pPr marL="457200" lvl="0" indent="-457200">
                        <a:buFont typeface="Arial"/>
                        <a:buChar char="•"/>
                      </a:pPr>
                      <a:r>
                        <a:rPr lang="en-US" sz="2800" dirty="0" smtClean="0"/>
                        <a:t>BDAE; BNT</a:t>
                      </a:r>
                    </a:p>
                    <a:p>
                      <a:pPr marL="457200" lvl="0" indent="-457200">
                        <a:buFont typeface="Arial"/>
                        <a:buChar char="•"/>
                      </a:pPr>
                      <a:r>
                        <a:rPr lang="en-US" sz="2800" dirty="0" smtClean="0"/>
                        <a:t>1 Oral Confrontation Naming Task &amp; 1 Spoken Word – Picture Matching Task (SWPM) of the 260 colorized Snodgrass and Vanderwart pictures (multiple baseline)</a:t>
                      </a: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bl>
          </a:graphicData>
        </a:graphic>
      </p:graphicFrame>
      <p:sp>
        <p:nvSpPr>
          <p:cNvPr id="14" name="TextBox 13"/>
          <p:cNvSpPr txBox="1"/>
          <p:nvPr/>
        </p:nvSpPr>
        <p:spPr>
          <a:xfrm>
            <a:off x="14274284" y="10923584"/>
            <a:ext cx="9356526" cy="19297599"/>
          </a:xfrm>
          <a:prstGeom prst="rect">
            <a:avLst/>
          </a:prstGeom>
          <a:solidFill>
            <a:srgbClr val="9E99F5"/>
          </a:solidFill>
          <a:ln>
            <a:solidFill>
              <a:schemeClr val="tx1"/>
            </a:solidFill>
          </a:ln>
        </p:spPr>
        <p:txBody>
          <a:bodyPr wrap="square" rtlCol="0">
            <a:spAutoFit/>
          </a:bodyPr>
          <a:lstStyle/>
          <a:p>
            <a:r>
              <a:rPr lang="en-US" sz="3200" b="1" u="sng" dirty="0" smtClean="0">
                <a:solidFill>
                  <a:srgbClr val="000000"/>
                </a:solidFill>
              </a:rPr>
              <a:t>Treatment sessions</a:t>
            </a:r>
          </a:p>
          <a:p>
            <a:endParaRPr lang="en-US" sz="3200" b="1" u="sng" dirty="0" smtClean="0">
              <a:solidFill>
                <a:srgbClr val="000000"/>
              </a:solidFill>
            </a:endParaRPr>
          </a:p>
          <a:p>
            <a:pPr marL="457200" indent="-457200">
              <a:buClr>
                <a:schemeClr val="tx1"/>
              </a:buClr>
              <a:buFont typeface="Wingdings" charset="2"/>
              <a:buChar char="u"/>
            </a:pPr>
            <a:r>
              <a:rPr lang="en-US" sz="3200" dirty="0">
                <a:solidFill>
                  <a:srgbClr val="000000"/>
                </a:solidFill>
              </a:rPr>
              <a:t>Treatment schedule included </a:t>
            </a:r>
            <a:r>
              <a:rPr lang="en-US" sz="3200" dirty="0" smtClean="0">
                <a:solidFill>
                  <a:srgbClr val="000000"/>
                </a:solidFill>
              </a:rPr>
              <a:t>36 treatment sessions.</a:t>
            </a:r>
          </a:p>
          <a:p>
            <a:pPr>
              <a:buClr>
                <a:schemeClr val="tx1"/>
              </a:buClr>
            </a:pPr>
            <a:r>
              <a:rPr lang="en-US" sz="3200" dirty="0" smtClean="0">
                <a:solidFill>
                  <a:srgbClr val="000000"/>
                </a:solidFill>
              </a:rPr>
              <a:t> </a:t>
            </a:r>
          </a:p>
          <a:p>
            <a:pPr marL="457200" indent="-457200">
              <a:buClr>
                <a:schemeClr val="tx1"/>
              </a:buClr>
              <a:buFont typeface="Wingdings" charset="2"/>
              <a:buChar char="u"/>
            </a:pPr>
            <a:r>
              <a:rPr lang="en-US" sz="3200" dirty="0"/>
              <a:t>At the beginning of each session, the clinician showed the participant the target picture and asked him to name it. </a:t>
            </a:r>
          </a:p>
          <a:p>
            <a:pPr marL="457200" indent="-457200">
              <a:buClr>
                <a:schemeClr val="tx1"/>
              </a:buClr>
              <a:buFont typeface="Wingdings" charset="2"/>
              <a:buChar char="u"/>
            </a:pPr>
            <a:r>
              <a:rPr lang="en-US" sz="3200" dirty="0"/>
              <a:t>In case they failed to name the target picture, the clinician proceeded with the completion of the SFA chart. </a:t>
            </a:r>
          </a:p>
          <a:p>
            <a:pPr marL="457200" indent="-457200">
              <a:buClr>
                <a:schemeClr val="tx1"/>
              </a:buClr>
              <a:buFont typeface="Wingdings" charset="2"/>
              <a:buChar char="u"/>
            </a:pPr>
            <a:r>
              <a:rPr lang="en-US" sz="3200" dirty="0"/>
              <a:t>Features used in the chart were </a:t>
            </a:r>
            <a:r>
              <a:rPr lang="en-US" sz="3200" i="1" dirty="0"/>
              <a:t>superordinate category</a:t>
            </a:r>
            <a:r>
              <a:rPr lang="en-US" sz="3200" dirty="0"/>
              <a:t>, </a:t>
            </a:r>
            <a:r>
              <a:rPr lang="en-US" sz="3200" i="1" dirty="0"/>
              <a:t>use</a:t>
            </a:r>
            <a:r>
              <a:rPr lang="en-US" sz="3200" dirty="0"/>
              <a:t>, </a:t>
            </a:r>
            <a:r>
              <a:rPr lang="en-US" sz="3200" i="1" dirty="0"/>
              <a:t>action</a:t>
            </a:r>
            <a:r>
              <a:rPr lang="en-US" sz="3200" dirty="0"/>
              <a:t>, </a:t>
            </a:r>
            <a:r>
              <a:rPr lang="en-US" sz="3200" i="1" dirty="0"/>
              <a:t>physical properties</a:t>
            </a:r>
            <a:r>
              <a:rPr lang="en-US" sz="3200" dirty="0"/>
              <a:t>, </a:t>
            </a:r>
            <a:r>
              <a:rPr lang="en-US" sz="3200" i="1" dirty="0"/>
              <a:t>location</a:t>
            </a:r>
            <a:r>
              <a:rPr lang="en-US" sz="3200" dirty="0"/>
              <a:t>, and </a:t>
            </a:r>
            <a:r>
              <a:rPr lang="en-US" sz="3200" i="1" dirty="0"/>
              <a:t>association</a:t>
            </a:r>
            <a:r>
              <a:rPr lang="en-US" sz="3200" dirty="0"/>
              <a:t>. For each feature, the clinician provided orally pairs of associated words, requiring the participant to select the most appropriate one</a:t>
            </a:r>
            <a:r>
              <a:rPr lang="en-US" sz="3200" dirty="0" smtClean="0"/>
              <a:t>.</a:t>
            </a:r>
          </a:p>
          <a:p>
            <a:pPr marL="457200" indent="-457200">
              <a:buClr>
                <a:schemeClr val="tx1"/>
              </a:buClr>
              <a:buFont typeface="Wingdings" charset="2"/>
              <a:buChar char="u"/>
            </a:pPr>
            <a:r>
              <a:rPr lang="en-US" sz="3200" dirty="0"/>
              <a:t>In case of failure, cueing was provided. When finishing all features, the clinician encouraged the participant to produce the target word. </a:t>
            </a:r>
            <a:endParaRPr lang="en-US" sz="3200" dirty="0" smtClean="0"/>
          </a:p>
          <a:p>
            <a:pPr>
              <a:buClr>
                <a:schemeClr val="tx1"/>
              </a:buClr>
            </a:pPr>
            <a:endParaRPr lang="en-US" sz="3200" dirty="0"/>
          </a:p>
          <a:p>
            <a:pPr marL="457200" indent="-457200">
              <a:buClr>
                <a:schemeClr val="tx1"/>
              </a:buClr>
              <a:buFont typeface="Wingdings" charset="2"/>
              <a:buChar char="u"/>
            </a:pPr>
            <a:r>
              <a:rPr lang="en-US" sz="3200" dirty="0"/>
              <a:t>Cueing was provided in the following order: a. gesturing, b. contextual cues (i.e. It is + gender), c. mouthing, d. semantic cues e. phonemic cues and f. repetition. </a:t>
            </a:r>
            <a:endParaRPr lang="el-GR" sz="3200" dirty="0"/>
          </a:p>
          <a:p>
            <a:pPr marL="457200" indent="-457200">
              <a:buClr>
                <a:schemeClr val="tx1"/>
              </a:buClr>
              <a:buFont typeface="Wingdings" charset="2"/>
              <a:buChar char="u"/>
            </a:pPr>
            <a:r>
              <a:rPr lang="en-US" sz="3200" dirty="0"/>
              <a:t>Once all correct semantic features were identified and the target word correctly named, the clinician recapitulated (e.g. </a:t>
            </a:r>
            <a:r>
              <a:rPr lang="en-US" sz="3200" i="1" dirty="0"/>
              <a:t>a dog has fur, a dog barks, a dog eats bones, a dog is an animal</a:t>
            </a:r>
            <a:r>
              <a:rPr lang="en-US" sz="3200" i="1" dirty="0" smtClean="0"/>
              <a:t>).</a:t>
            </a:r>
          </a:p>
          <a:p>
            <a:pPr marL="457200" indent="-457200">
              <a:buClr>
                <a:schemeClr val="tx1"/>
              </a:buClr>
              <a:buFont typeface="Wingdings" charset="2"/>
              <a:buChar char="u"/>
            </a:pPr>
            <a:r>
              <a:rPr lang="en-US" sz="3200" dirty="0"/>
              <a:t>Then, the clinician provided each target surrounded by three pictures. Pictures used gradually became more closely semantically related. Participants were instructed to identify the target picture based on certain features orally presented. The number of features provided was gradually reduced depending on the participants’ accuracy. In case of an incorrect response, the correct response was provided.</a:t>
            </a:r>
            <a:endParaRPr lang="el-GR" sz="3200" dirty="0"/>
          </a:p>
          <a:p>
            <a:pPr marL="457200" indent="-457200">
              <a:buClr>
                <a:schemeClr val="tx1"/>
              </a:buClr>
              <a:buFont typeface="Wingdings" charset="2"/>
              <a:buChar char="u"/>
            </a:pPr>
            <a:r>
              <a:rPr lang="en-US" sz="3200" dirty="0"/>
              <a:t>At the end of each session, the total number of correct responses on naming as well as on comprehension was </a:t>
            </a:r>
            <a:r>
              <a:rPr lang="en-US" sz="3200" dirty="0" smtClean="0"/>
              <a:t>estimated</a:t>
            </a:r>
            <a:r>
              <a:rPr lang="en-US" sz="3200" dirty="0"/>
              <a:t>.</a:t>
            </a:r>
            <a:endParaRPr lang="en-US" sz="3200" dirty="0" smtClean="0"/>
          </a:p>
        </p:txBody>
      </p:sp>
      <p:graphicFrame>
        <p:nvGraphicFramePr>
          <p:cNvPr id="26" name="Chart 25"/>
          <p:cNvGraphicFramePr/>
          <p:nvPr>
            <p:extLst>
              <p:ext uri="{D42A27DB-BD31-4B8C-83A1-F6EECF244321}">
                <p14:modId xmlns:p14="http://schemas.microsoft.com/office/powerpoint/2010/main" val="622162097"/>
              </p:ext>
            </p:extLst>
          </p:nvPr>
        </p:nvGraphicFramePr>
        <p:xfrm>
          <a:off x="24072636" y="11962336"/>
          <a:ext cx="7119301" cy="453456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Chart 26"/>
          <p:cNvGraphicFramePr/>
          <p:nvPr>
            <p:extLst>
              <p:ext uri="{D42A27DB-BD31-4B8C-83A1-F6EECF244321}">
                <p14:modId xmlns:p14="http://schemas.microsoft.com/office/powerpoint/2010/main" val="4037921057"/>
              </p:ext>
            </p:extLst>
          </p:nvPr>
        </p:nvGraphicFramePr>
        <p:xfrm>
          <a:off x="24277526" y="16710727"/>
          <a:ext cx="6845037" cy="4466391"/>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8" name="Chart 27"/>
          <p:cNvGraphicFramePr/>
          <p:nvPr>
            <p:extLst>
              <p:ext uri="{D42A27DB-BD31-4B8C-83A1-F6EECF244321}">
                <p14:modId xmlns:p14="http://schemas.microsoft.com/office/powerpoint/2010/main" val="3644623422"/>
              </p:ext>
            </p:extLst>
          </p:nvPr>
        </p:nvGraphicFramePr>
        <p:xfrm>
          <a:off x="37592188" y="11748506"/>
          <a:ext cx="5227270" cy="4962221"/>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9" name="Chart 28"/>
          <p:cNvGraphicFramePr/>
          <p:nvPr>
            <p:extLst>
              <p:ext uri="{D42A27DB-BD31-4B8C-83A1-F6EECF244321}">
                <p14:modId xmlns:p14="http://schemas.microsoft.com/office/powerpoint/2010/main" val="2554792845"/>
              </p:ext>
            </p:extLst>
          </p:nvPr>
        </p:nvGraphicFramePr>
        <p:xfrm>
          <a:off x="37833914" y="16740915"/>
          <a:ext cx="4985544" cy="4487189"/>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2" name="Chart 31"/>
          <p:cNvGraphicFramePr/>
          <p:nvPr>
            <p:extLst>
              <p:ext uri="{D42A27DB-BD31-4B8C-83A1-F6EECF244321}">
                <p14:modId xmlns:p14="http://schemas.microsoft.com/office/powerpoint/2010/main" val="519470800"/>
              </p:ext>
            </p:extLst>
          </p:nvPr>
        </p:nvGraphicFramePr>
        <p:xfrm>
          <a:off x="31520164" y="11793454"/>
          <a:ext cx="5830535" cy="4778579"/>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35" name="Chart 34"/>
          <p:cNvGraphicFramePr/>
          <p:nvPr>
            <p:extLst>
              <p:ext uri="{D42A27DB-BD31-4B8C-83A1-F6EECF244321}">
                <p14:modId xmlns:p14="http://schemas.microsoft.com/office/powerpoint/2010/main" val="4088768326"/>
              </p:ext>
            </p:extLst>
          </p:nvPr>
        </p:nvGraphicFramePr>
        <p:xfrm>
          <a:off x="31520164" y="16710726"/>
          <a:ext cx="5830535" cy="4466392"/>
        </p:xfrm>
        <a:graphic>
          <a:graphicData uri="http://schemas.openxmlformats.org/drawingml/2006/chart">
            <c:chart xmlns:c="http://schemas.openxmlformats.org/drawingml/2006/chart" xmlns:r="http://schemas.openxmlformats.org/officeDocument/2006/relationships" r:id="rId11"/>
          </a:graphicData>
        </a:graphic>
      </p:graphicFrame>
      <p:sp>
        <p:nvSpPr>
          <p:cNvPr id="18" name="TextBox 17"/>
          <p:cNvSpPr txBox="1"/>
          <p:nvPr/>
        </p:nvSpPr>
        <p:spPr>
          <a:xfrm>
            <a:off x="23922974" y="25806528"/>
            <a:ext cx="19274052" cy="4647426"/>
          </a:xfrm>
          <a:prstGeom prst="rect">
            <a:avLst/>
          </a:prstGeom>
          <a:noFill/>
          <a:ln>
            <a:noFill/>
          </a:ln>
        </p:spPr>
        <p:txBody>
          <a:bodyPr wrap="square" rtlCol="0">
            <a:spAutoFit/>
          </a:bodyPr>
          <a:lstStyle/>
          <a:p>
            <a:r>
              <a:rPr lang="en-US" sz="4400" b="1" dirty="0" smtClean="0"/>
              <a:t>Conclusion</a:t>
            </a:r>
          </a:p>
          <a:p>
            <a:pPr>
              <a:buClr>
                <a:srgbClr val="9E99F5"/>
              </a:buClr>
            </a:pPr>
            <a:endParaRPr lang="en-US" sz="2800" dirty="0" smtClean="0"/>
          </a:p>
          <a:p>
            <a:pPr marL="457200" indent="-457200">
              <a:buClr>
                <a:srgbClr val="9E99F5"/>
              </a:buClr>
              <a:buFont typeface="Wingdings" charset="2"/>
              <a:buChar char="u"/>
            </a:pPr>
            <a:r>
              <a:rPr lang="en-US" sz="2800" dirty="0"/>
              <a:t>Findings from this study imply that C-SFA was effective in improving the single word comprehension of three individuals with comprehension difficulties. </a:t>
            </a:r>
          </a:p>
          <a:p>
            <a:pPr marL="457200" indent="-457200">
              <a:buClr>
                <a:srgbClr val="9E99F5"/>
              </a:buClr>
              <a:buFont typeface="Wingdings" charset="2"/>
              <a:buChar char="u"/>
            </a:pPr>
            <a:r>
              <a:rPr lang="en-US" sz="2800" dirty="0"/>
              <a:t>The improvement was maintained three months post </a:t>
            </a:r>
            <a:r>
              <a:rPr lang="en-US" sz="2800" dirty="0" smtClean="0"/>
              <a:t>therapy.</a:t>
            </a:r>
            <a:endParaRPr lang="en-US" sz="2800" dirty="0"/>
          </a:p>
          <a:p>
            <a:pPr marL="457200" indent="-457200">
              <a:buClr>
                <a:srgbClr val="9E99F5"/>
              </a:buClr>
              <a:buFont typeface="Wingdings" charset="2"/>
              <a:buChar char="u"/>
            </a:pPr>
            <a:r>
              <a:rPr lang="en-US" sz="2800" dirty="0"/>
              <a:t>Generalization in non treated items was observed post therapy but also three months post </a:t>
            </a:r>
            <a:r>
              <a:rPr lang="en-US" sz="2800" dirty="0" smtClean="0"/>
              <a:t>therapy. </a:t>
            </a:r>
          </a:p>
          <a:p>
            <a:pPr marL="457200" indent="-457200">
              <a:buClr>
                <a:srgbClr val="9E99F5"/>
              </a:buClr>
              <a:buFont typeface="Wingdings" charset="2"/>
              <a:buChar char="u"/>
            </a:pPr>
            <a:r>
              <a:rPr lang="en-US" sz="2800" dirty="0"/>
              <a:t>Improvement in comprehension deficits was also found to improve their functional communication and the quality of life of the </a:t>
            </a:r>
            <a:r>
              <a:rPr lang="en-US" sz="2800" dirty="0" smtClean="0"/>
              <a:t>subjects.</a:t>
            </a:r>
            <a:endParaRPr lang="en-US" sz="2800" dirty="0"/>
          </a:p>
          <a:p>
            <a:pPr marL="457200" indent="-457200">
              <a:buClr>
                <a:srgbClr val="9E99F5"/>
              </a:buClr>
              <a:buFont typeface="Wingdings" charset="2"/>
              <a:buChar char="u"/>
            </a:pPr>
            <a:r>
              <a:rPr lang="en-US" sz="2800" dirty="0"/>
              <a:t>These positive results are encouraging, since few studies investigate treatment approaches for comprehension deficits in aphasia, </a:t>
            </a:r>
            <a:r>
              <a:rPr lang="en-US" sz="2800" dirty="0" smtClean="0"/>
              <a:t>but a </a:t>
            </a:r>
            <a:r>
              <a:rPr lang="en-US" sz="2800" dirty="0"/>
              <a:t>replication with a larger sample is required</a:t>
            </a:r>
            <a:r>
              <a:rPr lang="en-US" sz="2800" dirty="0" smtClean="0"/>
              <a:t>. </a:t>
            </a:r>
            <a:endParaRPr lang="en-US" sz="2800" dirty="0"/>
          </a:p>
        </p:txBody>
      </p:sp>
      <p:graphicFrame>
        <p:nvGraphicFramePr>
          <p:cNvPr id="37" name="8 - Γράφημα"/>
          <p:cNvGraphicFramePr>
            <a:graphicFrameLocks/>
          </p:cNvGraphicFramePr>
          <p:nvPr>
            <p:extLst>
              <p:ext uri="{D42A27DB-BD31-4B8C-83A1-F6EECF244321}">
                <p14:modId xmlns:p14="http://schemas.microsoft.com/office/powerpoint/2010/main" val="1613674578"/>
              </p:ext>
            </p:extLst>
          </p:nvPr>
        </p:nvGraphicFramePr>
        <p:xfrm>
          <a:off x="24277525" y="21594398"/>
          <a:ext cx="8827539" cy="3789981"/>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38" name="3 - Γράφημα"/>
          <p:cNvGraphicFramePr>
            <a:graphicFrameLocks/>
          </p:cNvGraphicFramePr>
          <p:nvPr>
            <p:extLst>
              <p:ext uri="{D42A27DB-BD31-4B8C-83A1-F6EECF244321}">
                <p14:modId xmlns:p14="http://schemas.microsoft.com/office/powerpoint/2010/main" val="747973584"/>
              </p:ext>
            </p:extLst>
          </p:nvPr>
        </p:nvGraphicFramePr>
        <p:xfrm>
          <a:off x="33822115" y="21667227"/>
          <a:ext cx="9077325" cy="3789980"/>
        </p:xfrm>
        <a:graphic>
          <a:graphicData uri="http://schemas.openxmlformats.org/drawingml/2006/chart">
            <c:chart xmlns:c="http://schemas.openxmlformats.org/drawingml/2006/chart" xmlns:r="http://schemas.openxmlformats.org/officeDocument/2006/relationships" r:id="rId13"/>
          </a:graphicData>
        </a:graphic>
      </p:graphicFrame>
      <p:sp>
        <p:nvSpPr>
          <p:cNvPr id="22" name="TextBox 21"/>
          <p:cNvSpPr txBox="1"/>
          <p:nvPr/>
        </p:nvSpPr>
        <p:spPr>
          <a:xfrm>
            <a:off x="27789337" y="21305663"/>
            <a:ext cx="1120419" cy="307777"/>
          </a:xfrm>
          <a:prstGeom prst="rect">
            <a:avLst/>
          </a:prstGeom>
          <a:noFill/>
        </p:spPr>
        <p:txBody>
          <a:bodyPr wrap="none" rtlCol="0">
            <a:spAutoFit/>
          </a:bodyPr>
          <a:lstStyle/>
          <a:p>
            <a:pPr algn="ctr"/>
            <a:r>
              <a:rPr lang="en-US" sz="1400" b="1" dirty="0" smtClean="0"/>
              <a:t>ASHA - FACS</a:t>
            </a:r>
            <a:endParaRPr lang="en-US" sz="1400" b="1" dirty="0"/>
          </a:p>
        </p:txBody>
      </p:sp>
      <p:sp>
        <p:nvSpPr>
          <p:cNvPr id="23" name="TextBox 22"/>
          <p:cNvSpPr txBox="1"/>
          <p:nvPr/>
        </p:nvSpPr>
        <p:spPr>
          <a:xfrm>
            <a:off x="37741892" y="21359450"/>
            <a:ext cx="935773" cy="307777"/>
          </a:xfrm>
          <a:prstGeom prst="rect">
            <a:avLst/>
          </a:prstGeom>
          <a:noFill/>
        </p:spPr>
        <p:txBody>
          <a:bodyPr wrap="none" rtlCol="0">
            <a:spAutoFit/>
          </a:bodyPr>
          <a:lstStyle/>
          <a:p>
            <a:r>
              <a:rPr lang="en-US" sz="1400" b="1" dirty="0" smtClean="0"/>
              <a:t>SAQOL-39</a:t>
            </a:r>
            <a:endParaRPr lang="en-US" sz="1400" b="1" dirty="0"/>
          </a:p>
        </p:txBody>
      </p:sp>
      <p:pic>
        <p:nvPicPr>
          <p:cNvPr id="1026" name="Picture 2" descr="C:\Documents and Settings\antonia\Τα έγγραφά μου\Downloads\logotupo.jpe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557557" y="8396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1452</TotalTime>
  <Words>1104</Words>
  <Application>Microsoft Office PowerPoint</Application>
  <PresentationFormat>Custom</PresentationFormat>
  <Paragraphs>135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Semantic feature analysis: an approach to treat comprehension deficits?  I .Papathanasiou1,2,3, A. Archonti3, E. Efstratiadou2,3, M. Atsidakou1,3, K. Hilari2,3    1Department of Speech and Language Therapy, TEI of Western Greece Patras, Greece 2Division of Language and Communication Sciences, City University London, UK 3Thalis Aphasia Project , Department of Linguistics, School of Philosophy, University of Athens, Greece</vt:lpstr>
    </vt:vector>
  </TitlesOfParts>
  <Manager/>
  <Company>SLT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Eva Efstratiadou</dc:creator>
  <cp:keywords/>
  <dc:description/>
  <cp:lastModifiedBy>antonia</cp:lastModifiedBy>
  <cp:revision>166</cp:revision>
  <cp:lastPrinted>2014-01-28T09:33:58Z</cp:lastPrinted>
  <dcterms:created xsi:type="dcterms:W3CDTF">2011-08-02T07:56:51Z</dcterms:created>
  <dcterms:modified xsi:type="dcterms:W3CDTF">2014-11-03T20:42:18Z</dcterms:modified>
  <cp:category/>
</cp:coreProperties>
</file>