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43927713" cy="32762825"/>
  <p:notesSz cx="10002838" cy="6877050"/>
  <p:defaultTextStyle>
    <a:defPPr>
      <a:defRPr lang="en-US"/>
    </a:defPPr>
    <a:lvl1pPr algn="l" defTabSz="2055813" rtl="0" fontAlgn="base">
      <a:spcBef>
        <a:spcPct val="0"/>
      </a:spcBef>
      <a:spcAft>
        <a:spcPct val="0"/>
      </a:spcAft>
      <a:defRPr sz="8100" kern="1200">
        <a:solidFill>
          <a:schemeClr val="tx1"/>
        </a:solidFill>
        <a:latin typeface="Calibri" pitchFamily="34" charset="0"/>
        <a:ea typeface="MS PGothic" pitchFamily="34" charset="-128"/>
        <a:cs typeface="+mn-cs"/>
      </a:defRPr>
    </a:lvl1pPr>
    <a:lvl2pPr marL="2055813" indent="-1598613" algn="l" defTabSz="2055813" rtl="0" fontAlgn="base">
      <a:spcBef>
        <a:spcPct val="0"/>
      </a:spcBef>
      <a:spcAft>
        <a:spcPct val="0"/>
      </a:spcAft>
      <a:defRPr sz="8100" kern="1200">
        <a:solidFill>
          <a:schemeClr val="tx1"/>
        </a:solidFill>
        <a:latin typeface="Calibri" pitchFamily="34" charset="0"/>
        <a:ea typeface="MS PGothic" pitchFamily="34" charset="-128"/>
        <a:cs typeface="+mn-cs"/>
      </a:defRPr>
    </a:lvl2pPr>
    <a:lvl3pPr marL="4113213" indent="-3198813" algn="l" defTabSz="2055813" rtl="0" fontAlgn="base">
      <a:spcBef>
        <a:spcPct val="0"/>
      </a:spcBef>
      <a:spcAft>
        <a:spcPct val="0"/>
      </a:spcAft>
      <a:defRPr sz="8100" kern="1200">
        <a:solidFill>
          <a:schemeClr val="tx1"/>
        </a:solidFill>
        <a:latin typeface="Calibri" pitchFamily="34" charset="0"/>
        <a:ea typeface="MS PGothic" pitchFamily="34" charset="-128"/>
        <a:cs typeface="+mn-cs"/>
      </a:defRPr>
    </a:lvl3pPr>
    <a:lvl4pPr marL="6170613" indent="-4799013" algn="l" defTabSz="2055813" rtl="0" fontAlgn="base">
      <a:spcBef>
        <a:spcPct val="0"/>
      </a:spcBef>
      <a:spcAft>
        <a:spcPct val="0"/>
      </a:spcAft>
      <a:defRPr sz="8100" kern="1200">
        <a:solidFill>
          <a:schemeClr val="tx1"/>
        </a:solidFill>
        <a:latin typeface="Calibri" pitchFamily="34" charset="0"/>
        <a:ea typeface="MS PGothic" pitchFamily="34" charset="-128"/>
        <a:cs typeface="+mn-cs"/>
      </a:defRPr>
    </a:lvl4pPr>
    <a:lvl5pPr marL="8226425" indent="-6397625" algn="l" defTabSz="2055813" rtl="0" fontAlgn="base">
      <a:spcBef>
        <a:spcPct val="0"/>
      </a:spcBef>
      <a:spcAft>
        <a:spcPct val="0"/>
      </a:spcAft>
      <a:defRPr sz="8100" kern="1200">
        <a:solidFill>
          <a:schemeClr val="tx1"/>
        </a:solidFill>
        <a:latin typeface="Calibri" pitchFamily="34" charset="0"/>
        <a:ea typeface="MS PGothic" pitchFamily="34" charset="-128"/>
        <a:cs typeface="+mn-cs"/>
      </a:defRPr>
    </a:lvl5pPr>
    <a:lvl6pPr marL="2286000" algn="l" defTabSz="914400" rtl="0" eaLnBrk="1" latinLnBrk="0" hangingPunct="1">
      <a:defRPr sz="8100" kern="1200">
        <a:solidFill>
          <a:schemeClr val="tx1"/>
        </a:solidFill>
        <a:latin typeface="Calibri" pitchFamily="34" charset="0"/>
        <a:ea typeface="MS PGothic" pitchFamily="34" charset="-128"/>
        <a:cs typeface="+mn-cs"/>
      </a:defRPr>
    </a:lvl6pPr>
    <a:lvl7pPr marL="2743200" algn="l" defTabSz="914400" rtl="0" eaLnBrk="1" latinLnBrk="0" hangingPunct="1">
      <a:defRPr sz="8100" kern="1200">
        <a:solidFill>
          <a:schemeClr val="tx1"/>
        </a:solidFill>
        <a:latin typeface="Calibri" pitchFamily="34" charset="0"/>
        <a:ea typeface="MS PGothic" pitchFamily="34" charset="-128"/>
        <a:cs typeface="+mn-cs"/>
      </a:defRPr>
    </a:lvl7pPr>
    <a:lvl8pPr marL="3200400" algn="l" defTabSz="914400" rtl="0" eaLnBrk="1" latinLnBrk="0" hangingPunct="1">
      <a:defRPr sz="8100" kern="1200">
        <a:solidFill>
          <a:schemeClr val="tx1"/>
        </a:solidFill>
        <a:latin typeface="Calibri" pitchFamily="34" charset="0"/>
        <a:ea typeface="MS PGothic" pitchFamily="34" charset="-128"/>
        <a:cs typeface="+mn-cs"/>
      </a:defRPr>
    </a:lvl8pPr>
    <a:lvl9pPr marL="3657600" algn="l" defTabSz="914400" rtl="0" eaLnBrk="1" latinLnBrk="0" hangingPunct="1">
      <a:defRPr sz="8100"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FF"/>
    <a:srgbClr val="CC0099"/>
    <a:srgbClr val="FEFF9F"/>
    <a:srgbClr val="FFFF66"/>
    <a:srgbClr val="9E99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38B1855-1B75-4FBE-930C-398BA8C253C6}" styleName="Στυλ με θέμα 2 - Έμφαση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6D9F66E-5EB9-4882-86FB-DCBF35E3C3E4}" styleName="Μεσαίο στυλ 4 - Έμφαση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Φωτεινό στυλ 3 - Έμφαση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8746" autoAdjust="0"/>
  </p:normalViewPr>
  <p:slideViewPr>
    <p:cSldViewPr snapToGrid="0" snapToObjects="1">
      <p:cViewPr>
        <p:scale>
          <a:sx n="50" d="100"/>
          <a:sy n="50" d="100"/>
        </p:scale>
        <p:origin x="-72" y="792"/>
      </p:cViewPr>
      <p:guideLst>
        <p:guide orient="horz" pos="10319"/>
        <p:guide pos="13836"/>
      </p:guideLst>
    </p:cSldViewPr>
  </p:slideViewPr>
  <p:outlineViewPr>
    <p:cViewPr>
      <p:scale>
        <a:sx n="33" d="100"/>
        <a:sy n="33" d="100"/>
      </p:scale>
      <p:origin x="0" y="664"/>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51" d="100"/>
          <a:sy n="51" d="100"/>
        </p:scale>
        <p:origin x="-2922" y="-96"/>
      </p:cViewPr>
      <p:guideLst>
        <p:guide orient="horz" pos="2166"/>
        <p:guide pos="3151"/>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35653" cy="344183"/>
          </a:xfrm>
          <a:prstGeom prst="rect">
            <a:avLst/>
          </a:prstGeom>
        </p:spPr>
        <p:txBody>
          <a:bodyPr vert="horz" lIns="92281" tIns="46141" rIns="92281" bIns="46141" rtlCol="0"/>
          <a:lstStyle>
            <a:lvl1pPr algn="l" defTabSz="2075806"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5664850" y="0"/>
            <a:ext cx="4335653" cy="344183"/>
          </a:xfrm>
          <a:prstGeom prst="rect">
            <a:avLst/>
          </a:prstGeom>
        </p:spPr>
        <p:txBody>
          <a:bodyPr vert="horz" wrap="square" lIns="92281" tIns="46141" rIns="92281" bIns="46141" numCol="1" anchor="t" anchorCtr="0" compatLnSpc="1">
            <a:prstTxWarp prst="textNoShape">
              <a:avLst/>
            </a:prstTxWarp>
          </a:bodyPr>
          <a:lstStyle>
            <a:lvl1pPr algn="r">
              <a:defRPr sz="1200"/>
            </a:lvl1pPr>
          </a:lstStyle>
          <a:p>
            <a:pPr>
              <a:defRPr/>
            </a:pPr>
            <a:fld id="{04C74A07-8FA6-49BD-8641-D684EB4E90BF}" type="datetimeFigureOut">
              <a:rPr lang="en-US" altLang="el-GR"/>
              <a:pPr>
                <a:defRPr/>
              </a:pPr>
              <a:t>11/3/2014</a:t>
            </a:fld>
            <a:endParaRPr lang="en-US" altLang="el-GR"/>
          </a:p>
        </p:txBody>
      </p:sp>
      <p:sp>
        <p:nvSpPr>
          <p:cNvPr id="4" name="Slide Image Placeholder 3"/>
          <p:cNvSpPr>
            <a:spLocks noGrp="1" noRot="1" noChangeAspect="1"/>
          </p:cNvSpPr>
          <p:nvPr>
            <p:ph type="sldImg" idx="2"/>
          </p:nvPr>
        </p:nvSpPr>
        <p:spPr>
          <a:xfrm>
            <a:off x="3273425" y="515938"/>
            <a:ext cx="3455988" cy="2579687"/>
          </a:xfrm>
          <a:prstGeom prst="rect">
            <a:avLst/>
          </a:prstGeom>
          <a:noFill/>
          <a:ln w="12700">
            <a:solidFill>
              <a:prstClr val="black"/>
            </a:solidFill>
          </a:ln>
        </p:spPr>
        <p:txBody>
          <a:bodyPr vert="horz" lIns="92281" tIns="46141" rIns="92281" bIns="46141" rtlCol="0" anchor="ctr"/>
          <a:lstStyle/>
          <a:p>
            <a:pPr lvl="0"/>
            <a:endParaRPr lang="en-US" noProof="0" dirty="0"/>
          </a:p>
        </p:txBody>
      </p:sp>
      <p:sp>
        <p:nvSpPr>
          <p:cNvPr id="5" name="Notes Placeholder 4"/>
          <p:cNvSpPr>
            <a:spLocks noGrp="1"/>
          </p:cNvSpPr>
          <p:nvPr>
            <p:ph type="body" sz="quarter" idx="3"/>
          </p:nvPr>
        </p:nvSpPr>
        <p:spPr>
          <a:xfrm>
            <a:off x="999819" y="3266985"/>
            <a:ext cx="8003204" cy="3094343"/>
          </a:xfrm>
          <a:prstGeom prst="rect">
            <a:avLst/>
          </a:prstGeom>
        </p:spPr>
        <p:txBody>
          <a:bodyPr vert="horz" lIns="92281" tIns="46141" rIns="92281" bIns="46141"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6531768"/>
            <a:ext cx="4335653" cy="344183"/>
          </a:xfrm>
          <a:prstGeom prst="rect">
            <a:avLst/>
          </a:prstGeom>
        </p:spPr>
        <p:txBody>
          <a:bodyPr vert="horz" lIns="92281" tIns="46141" rIns="92281" bIns="46141" rtlCol="0" anchor="b"/>
          <a:lstStyle>
            <a:lvl1pPr algn="l" defTabSz="2075806"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5664850" y="6531768"/>
            <a:ext cx="4335653" cy="344183"/>
          </a:xfrm>
          <a:prstGeom prst="rect">
            <a:avLst/>
          </a:prstGeom>
        </p:spPr>
        <p:txBody>
          <a:bodyPr vert="horz" wrap="square" lIns="92281" tIns="46141" rIns="92281" bIns="46141" numCol="1" anchor="b" anchorCtr="0" compatLnSpc="1">
            <a:prstTxWarp prst="textNoShape">
              <a:avLst/>
            </a:prstTxWarp>
          </a:bodyPr>
          <a:lstStyle>
            <a:lvl1pPr algn="r">
              <a:defRPr sz="1200"/>
            </a:lvl1pPr>
          </a:lstStyle>
          <a:p>
            <a:pPr>
              <a:defRPr/>
            </a:pPr>
            <a:fld id="{4DFC8527-808C-4F1E-BBF6-D966002BB829}" type="slidenum">
              <a:rPr lang="en-US" altLang="el-GR"/>
              <a:pPr>
                <a:defRPr/>
              </a:pPr>
              <a:t>‹#›</a:t>
            </a:fld>
            <a:endParaRPr lang="en-US" altLang="el-GR"/>
          </a:p>
        </p:txBody>
      </p:sp>
    </p:spTree>
    <p:extLst>
      <p:ext uri="{BB962C8B-B14F-4D97-AF65-F5344CB8AC3E}">
        <p14:creationId xmlns:p14="http://schemas.microsoft.com/office/powerpoint/2010/main" val="3796531904"/>
      </p:ext>
    </p:extLst>
  </p:cSld>
  <p:clrMap bg1="lt1" tx1="dk1" bg2="lt2" tx2="dk2" accent1="accent1" accent2="accent2" accent3="accent3" accent4="accent4" accent5="accent5" accent6="accent6" hlink="hlink" folHlink="folHlink"/>
  <p:notesStyle>
    <a:lvl1pPr algn="l" defTabSz="2055813" rtl="0" eaLnBrk="0" fontAlgn="base" hangingPunct="0">
      <a:spcBef>
        <a:spcPct val="30000"/>
      </a:spcBef>
      <a:spcAft>
        <a:spcPct val="0"/>
      </a:spcAft>
      <a:defRPr sz="5400" kern="1200">
        <a:solidFill>
          <a:schemeClr val="tx1"/>
        </a:solidFill>
        <a:latin typeface="+mn-lt"/>
        <a:ea typeface="MS PGothic" pitchFamily="34" charset="-128"/>
        <a:cs typeface="ＭＳ Ｐゴシック" charset="0"/>
      </a:defRPr>
    </a:lvl1pPr>
    <a:lvl2pPr marL="2055813" algn="l" defTabSz="2055813" rtl="0" eaLnBrk="0" fontAlgn="base" hangingPunct="0">
      <a:spcBef>
        <a:spcPct val="30000"/>
      </a:spcBef>
      <a:spcAft>
        <a:spcPct val="0"/>
      </a:spcAft>
      <a:defRPr sz="5400" kern="1200">
        <a:solidFill>
          <a:schemeClr val="tx1"/>
        </a:solidFill>
        <a:latin typeface="+mn-lt"/>
        <a:ea typeface="MS PGothic" pitchFamily="34" charset="-128"/>
        <a:cs typeface="+mn-cs"/>
      </a:defRPr>
    </a:lvl2pPr>
    <a:lvl3pPr marL="4113213" algn="l" defTabSz="2055813" rtl="0" eaLnBrk="0" fontAlgn="base" hangingPunct="0">
      <a:spcBef>
        <a:spcPct val="30000"/>
      </a:spcBef>
      <a:spcAft>
        <a:spcPct val="0"/>
      </a:spcAft>
      <a:defRPr sz="5400" kern="1200">
        <a:solidFill>
          <a:schemeClr val="tx1"/>
        </a:solidFill>
        <a:latin typeface="+mn-lt"/>
        <a:ea typeface="MS PGothic" pitchFamily="34" charset="-128"/>
        <a:cs typeface="+mn-cs"/>
      </a:defRPr>
    </a:lvl3pPr>
    <a:lvl4pPr marL="6170613" algn="l" defTabSz="2055813" rtl="0" eaLnBrk="0" fontAlgn="base" hangingPunct="0">
      <a:spcBef>
        <a:spcPct val="30000"/>
      </a:spcBef>
      <a:spcAft>
        <a:spcPct val="0"/>
      </a:spcAft>
      <a:defRPr sz="5400" kern="1200">
        <a:solidFill>
          <a:schemeClr val="tx1"/>
        </a:solidFill>
        <a:latin typeface="+mn-lt"/>
        <a:ea typeface="MS PGothic" pitchFamily="34" charset="-128"/>
        <a:cs typeface="+mn-cs"/>
      </a:defRPr>
    </a:lvl4pPr>
    <a:lvl5pPr marL="8226425" algn="l" defTabSz="2055813" rtl="0" eaLnBrk="0" fontAlgn="base" hangingPunct="0">
      <a:spcBef>
        <a:spcPct val="30000"/>
      </a:spcBef>
      <a:spcAft>
        <a:spcPct val="0"/>
      </a:spcAft>
      <a:defRPr sz="5400" kern="1200">
        <a:solidFill>
          <a:schemeClr val="tx1"/>
        </a:solidFill>
        <a:latin typeface="+mn-lt"/>
        <a:ea typeface="MS PGothic" pitchFamily="34" charset="-128"/>
        <a:cs typeface="+mn-cs"/>
      </a:defRPr>
    </a:lvl5pPr>
    <a:lvl6pPr marL="10284413" algn="l" defTabSz="2056883" rtl="0" eaLnBrk="1" latinLnBrk="0" hangingPunct="1">
      <a:defRPr sz="5400" kern="1200">
        <a:solidFill>
          <a:schemeClr val="tx1"/>
        </a:solidFill>
        <a:latin typeface="+mn-lt"/>
        <a:ea typeface="+mn-ea"/>
        <a:cs typeface="+mn-cs"/>
      </a:defRPr>
    </a:lvl6pPr>
    <a:lvl7pPr marL="12341295" algn="l" defTabSz="2056883" rtl="0" eaLnBrk="1" latinLnBrk="0" hangingPunct="1">
      <a:defRPr sz="5400" kern="1200">
        <a:solidFill>
          <a:schemeClr val="tx1"/>
        </a:solidFill>
        <a:latin typeface="+mn-lt"/>
        <a:ea typeface="+mn-ea"/>
        <a:cs typeface="+mn-cs"/>
      </a:defRPr>
    </a:lvl7pPr>
    <a:lvl8pPr marL="14398177" algn="l" defTabSz="2056883" rtl="0" eaLnBrk="1" latinLnBrk="0" hangingPunct="1">
      <a:defRPr sz="5400" kern="1200">
        <a:solidFill>
          <a:schemeClr val="tx1"/>
        </a:solidFill>
        <a:latin typeface="+mn-lt"/>
        <a:ea typeface="+mn-ea"/>
        <a:cs typeface="+mn-cs"/>
      </a:defRPr>
    </a:lvl8pPr>
    <a:lvl9pPr marL="16455059" algn="l" defTabSz="2056883" rtl="0" eaLnBrk="1" latinLnBrk="0" hangingPunct="1">
      <a:defRPr sz="5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xfrm>
            <a:off x="3273425" y="515938"/>
            <a:ext cx="3455988" cy="2579687"/>
          </a:xfrm>
          <a:noFill/>
          <a:ln>
            <a:solidFill>
              <a:srgbClr val="000000"/>
            </a:solidFill>
            <a:miter lim="800000"/>
            <a:headEnd/>
            <a:tailEnd/>
          </a:ln>
        </p:spPr>
      </p:sp>
      <p:sp>
        <p:nvSpPr>
          <p:cNvPr id="6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ltLang="el-GR" smtClean="0"/>
          </a:p>
        </p:txBody>
      </p:sp>
      <p:sp>
        <p:nvSpPr>
          <p:cNvPr id="6148" name="Slide Number Placeholder 3"/>
          <p:cNvSpPr>
            <a:spLocks noGrp="1"/>
          </p:cNvSpPr>
          <p:nvPr>
            <p:ph type="sldNum" sz="quarter" idx="5"/>
          </p:nvPr>
        </p:nvSpPr>
        <p:spPr bwMode="auto">
          <a:noFill/>
          <a:ln>
            <a:miter lim="800000"/>
            <a:headEnd/>
            <a:tailEnd/>
          </a:ln>
        </p:spPr>
        <p:txBody>
          <a:bodyPr/>
          <a:lstStyle/>
          <a:p>
            <a:fld id="{A2BE92F0-40C3-48A3-BD95-F1102D4B0875}" type="slidenum">
              <a:rPr lang="en-US" altLang="el-GR" smtClean="0"/>
              <a:pPr/>
              <a:t>1</a:t>
            </a:fld>
            <a:endParaRPr lang="en-US" alt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4582" y="10177716"/>
            <a:ext cx="37338557" cy="7022773"/>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9162" y="18565604"/>
            <a:ext cx="30749400" cy="8372722"/>
          </a:xfrm>
        </p:spPr>
        <p:txBody>
          <a:bodyPr/>
          <a:lstStyle>
            <a:lvl1pPr marL="0" indent="0" algn="ctr">
              <a:buNone/>
              <a:defRPr>
                <a:solidFill>
                  <a:schemeClr val="tx1">
                    <a:tint val="75000"/>
                  </a:schemeClr>
                </a:solidFill>
              </a:defRPr>
            </a:lvl1pPr>
            <a:lvl2pPr marL="2056883" indent="0" algn="ctr">
              <a:buNone/>
              <a:defRPr>
                <a:solidFill>
                  <a:schemeClr val="tx1">
                    <a:tint val="75000"/>
                  </a:schemeClr>
                </a:solidFill>
              </a:defRPr>
            </a:lvl2pPr>
            <a:lvl3pPr marL="4113765" indent="0" algn="ctr">
              <a:buNone/>
              <a:defRPr>
                <a:solidFill>
                  <a:schemeClr val="tx1">
                    <a:tint val="75000"/>
                  </a:schemeClr>
                </a:solidFill>
              </a:defRPr>
            </a:lvl3pPr>
            <a:lvl4pPr marL="6170647" indent="0" algn="ctr">
              <a:buNone/>
              <a:defRPr>
                <a:solidFill>
                  <a:schemeClr val="tx1">
                    <a:tint val="75000"/>
                  </a:schemeClr>
                </a:solidFill>
              </a:defRPr>
            </a:lvl4pPr>
            <a:lvl5pPr marL="8227529" indent="0" algn="ctr">
              <a:buNone/>
              <a:defRPr>
                <a:solidFill>
                  <a:schemeClr val="tx1">
                    <a:tint val="75000"/>
                  </a:schemeClr>
                </a:solidFill>
              </a:defRPr>
            </a:lvl5pPr>
            <a:lvl6pPr marL="10284413" indent="0" algn="ctr">
              <a:buNone/>
              <a:defRPr>
                <a:solidFill>
                  <a:schemeClr val="tx1">
                    <a:tint val="75000"/>
                  </a:schemeClr>
                </a:solidFill>
              </a:defRPr>
            </a:lvl6pPr>
            <a:lvl7pPr marL="12341295" indent="0" algn="ctr">
              <a:buNone/>
              <a:defRPr>
                <a:solidFill>
                  <a:schemeClr val="tx1">
                    <a:tint val="75000"/>
                  </a:schemeClr>
                </a:solidFill>
              </a:defRPr>
            </a:lvl7pPr>
            <a:lvl8pPr marL="14398177" indent="0" algn="ctr">
              <a:buNone/>
              <a:defRPr>
                <a:solidFill>
                  <a:schemeClr val="tx1">
                    <a:tint val="75000"/>
                  </a:schemeClr>
                </a:solidFill>
              </a:defRPr>
            </a:lvl8pPr>
            <a:lvl9pPr marL="16455059"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22598D1-E5F0-4056-A32C-0DDFC2B5133A}" type="datetimeFigureOut">
              <a:rPr lang="en-US" altLang="el-GR"/>
              <a:pPr>
                <a:defRPr/>
              </a:pPr>
              <a:t>11/3/2014</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A3DCAE8-F2A8-4414-B0BD-CFF268F58DA8}" type="slidenum">
              <a:rPr lang="en-US" altLang="el-GR"/>
              <a:pPr>
                <a:defRPr/>
              </a:pPr>
              <a:t>‹#›</a:t>
            </a:fld>
            <a:endParaRPr lang="en-US" alt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8F43B48-720C-4550-88B9-002B58A8D64B}" type="datetimeFigureOut">
              <a:rPr lang="en-US" altLang="el-GR"/>
              <a:pPr>
                <a:defRPr/>
              </a:pPr>
              <a:t>11/3/2014</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17FEF08-5A5C-4149-BA36-7F247AD3A45D}" type="slidenum">
              <a:rPr lang="en-US" altLang="el-GR"/>
              <a:pPr>
                <a:defRPr/>
              </a:pPr>
              <a:t>‹#›</a:t>
            </a:fld>
            <a:endParaRPr lang="en-US" alt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2326482" y="6719414"/>
            <a:ext cx="37963915" cy="14316293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434734" y="6719414"/>
            <a:ext cx="113159619" cy="14316293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A1E6FD9-A85D-4F29-8E7F-38394BB0CB0F}" type="datetimeFigureOut">
              <a:rPr lang="en-US" altLang="el-GR"/>
              <a:pPr>
                <a:defRPr/>
              </a:pPr>
              <a:t>11/3/2014</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ABFE4F7-89C5-4BEB-ABF2-1461DBACA117}" type="slidenum">
              <a:rPr lang="en-US" altLang="el-GR"/>
              <a:pPr>
                <a:defRPr/>
              </a:pPr>
              <a:t>‹#›</a:t>
            </a:fld>
            <a:endParaRPr lang="en-US" alt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366BAA9-EC95-4A6D-AA5F-39BC43A16939}" type="datetimeFigureOut">
              <a:rPr lang="en-US" altLang="el-GR"/>
              <a:pPr>
                <a:defRPr/>
              </a:pPr>
              <a:t>11/3/2014</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A5AB351-5E48-495A-A31A-264087E71F65}" type="slidenum">
              <a:rPr lang="en-US" altLang="el-GR"/>
              <a:pPr>
                <a:defRPr/>
              </a:pPr>
              <a:t>‹#›</a:t>
            </a:fld>
            <a:endParaRPr lang="en-US" alt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9990" y="21053151"/>
            <a:ext cx="37338557" cy="6507061"/>
          </a:xfrm>
        </p:spPr>
        <p:txBody>
          <a:bodyPr anchor="t"/>
          <a:lstStyle>
            <a:lvl1pPr algn="l">
              <a:defRPr sz="18000" b="1" cap="all"/>
            </a:lvl1pPr>
          </a:lstStyle>
          <a:p>
            <a:r>
              <a:rPr lang="en-US" smtClean="0"/>
              <a:t>Click to edit Master title style</a:t>
            </a:r>
            <a:endParaRPr lang="en-US"/>
          </a:p>
        </p:txBody>
      </p:sp>
      <p:sp>
        <p:nvSpPr>
          <p:cNvPr id="3" name="Text Placeholder 2"/>
          <p:cNvSpPr>
            <a:spLocks noGrp="1"/>
          </p:cNvSpPr>
          <p:nvPr>
            <p:ph type="body" idx="1"/>
          </p:nvPr>
        </p:nvSpPr>
        <p:spPr>
          <a:xfrm>
            <a:off x="3469990" y="13886286"/>
            <a:ext cx="37338557" cy="7166866"/>
          </a:xfrm>
        </p:spPr>
        <p:txBody>
          <a:bodyPr anchor="b"/>
          <a:lstStyle>
            <a:lvl1pPr marL="0" indent="0">
              <a:buNone/>
              <a:defRPr sz="9000">
                <a:solidFill>
                  <a:schemeClr val="tx1">
                    <a:tint val="75000"/>
                  </a:schemeClr>
                </a:solidFill>
              </a:defRPr>
            </a:lvl1pPr>
            <a:lvl2pPr marL="2056883" indent="0">
              <a:buNone/>
              <a:defRPr sz="8100">
                <a:solidFill>
                  <a:schemeClr val="tx1">
                    <a:tint val="75000"/>
                  </a:schemeClr>
                </a:solidFill>
              </a:defRPr>
            </a:lvl2pPr>
            <a:lvl3pPr marL="4113765" indent="0">
              <a:buNone/>
              <a:defRPr sz="7200">
                <a:solidFill>
                  <a:schemeClr val="tx1">
                    <a:tint val="75000"/>
                  </a:schemeClr>
                </a:solidFill>
              </a:defRPr>
            </a:lvl3pPr>
            <a:lvl4pPr marL="6170647" indent="0">
              <a:buNone/>
              <a:defRPr sz="6300">
                <a:solidFill>
                  <a:schemeClr val="tx1">
                    <a:tint val="75000"/>
                  </a:schemeClr>
                </a:solidFill>
              </a:defRPr>
            </a:lvl4pPr>
            <a:lvl5pPr marL="8227529" indent="0">
              <a:buNone/>
              <a:defRPr sz="6300">
                <a:solidFill>
                  <a:schemeClr val="tx1">
                    <a:tint val="75000"/>
                  </a:schemeClr>
                </a:solidFill>
              </a:defRPr>
            </a:lvl5pPr>
            <a:lvl6pPr marL="10284413" indent="0">
              <a:buNone/>
              <a:defRPr sz="6300">
                <a:solidFill>
                  <a:schemeClr val="tx1">
                    <a:tint val="75000"/>
                  </a:schemeClr>
                </a:solidFill>
              </a:defRPr>
            </a:lvl6pPr>
            <a:lvl7pPr marL="12341295" indent="0">
              <a:buNone/>
              <a:defRPr sz="6300">
                <a:solidFill>
                  <a:schemeClr val="tx1">
                    <a:tint val="75000"/>
                  </a:schemeClr>
                </a:solidFill>
              </a:defRPr>
            </a:lvl7pPr>
            <a:lvl8pPr marL="14398177" indent="0">
              <a:buNone/>
              <a:defRPr sz="6300">
                <a:solidFill>
                  <a:schemeClr val="tx1">
                    <a:tint val="75000"/>
                  </a:schemeClr>
                </a:solidFill>
              </a:defRPr>
            </a:lvl8pPr>
            <a:lvl9pPr marL="16455059" indent="0">
              <a:buNone/>
              <a:defRPr sz="63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BF6BE58-7CD5-434D-8E15-2287633568C9}" type="datetimeFigureOut">
              <a:rPr lang="en-US" altLang="el-GR"/>
              <a:pPr>
                <a:defRPr/>
              </a:pPr>
              <a:t>11/3/2014</a:t>
            </a:fld>
            <a:endParaRPr lang="en-US" altLang="el-G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A3BABE-8487-40E4-886D-E7EDD4581B15}" type="slidenum">
              <a:rPr lang="en-US" altLang="el-GR"/>
              <a:pPr>
                <a:defRPr/>
              </a:pPr>
              <a:t>‹#›</a:t>
            </a:fld>
            <a:endParaRPr lang="en-US" alt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434733" y="39148543"/>
            <a:ext cx="75561769" cy="110733801"/>
          </a:xfrm>
        </p:spPr>
        <p:txBody>
          <a:bodyPr/>
          <a:lstStyle>
            <a:lvl1pPr>
              <a:defRPr sz="12600"/>
            </a:lvl1pPr>
            <a:lvl2pPr>
              <a:defRPr sz="10800"/>
            </a:lvl2pPr>
            <a:lvl3pPr>
              <a:defRPr sz="9000"/>
            </a:lvl3pPr>
            <a:lvl4pPr>
              <a:defRPr sz="8100"/>
            </a:lvl4pPr>
            <a:lvl5pPr>
              <a:defRPr sz="8100"/>
            </a:lvl5pPr>
            <a:lvl6pPr>
              <a:defRPr sz="8100"/>
            </a:lvl6pPr>
            <a:lvl7pPr>
              <a:defRPr sz="8100"/>
            </a:lvl7pPr>
            <a:lvl8pPr>
              <a:defRPr sz="8100"/>
            </a:lvl8pPr>
            <a:lvl9pPr>
              <a:defRPr sz="8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4728629" y="39148543"/>
            <a:ext cx="75561769" cy="110733801"/>
          </a:xfrm>
        </p:spPr>
        <p:txBody>
          <a:bodyPr/>
          <a:lstStyle>
            <a:lvl1pPr>
              <a:defRPr sz="12600"/>
            </a:lvl1pPr>
            <a:lvl2pPr>
              <a:defRPr sz="10800"/>
            </a:lvl2pPr>
            <a:lvl3pPr>
              <a:defRPr sz="9000"/>
            </a:lvl3pPr>
            <a:lvl4pPr>
              <a:defRPr sz="8100"/>
            </a:lvl4pPr>
            <a:lvl5pPr>
              <a:defRPr sz="8100"/>
            </a:lvl5pPr>
            <a:lvl6pPr>
              <a:defRPr sz="8100"/>
            </a:lvl6pPr>
            <a:lvl7pPr>
              <a:defRPr sz="8100"/>
            </a:lvl7pPr>
            <a:lvl8pPr>
              <a:defRPr sz="8100"/>
            </a:lvl8pPr>
            <a:lvl9pPr>
              <a:defRPr sz="8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AAC33A5-014B-483E-A110-9260D8570507}" type="datetimeFigureOut">
              <a:rPr lang="en-US" altLang="el-GR"/>
              <a:pPr>
                <a:defRPr/>
              </a:pPr>
              <a:t>11/3/2014</a:t>
            </a:fld>
            <a:endParaRPr lang="en-US" altLang="el-G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C1D4C30-C500-4EC0-8F27-6BBD9A1BEB37}" type="slidenum">
              <a:rPr lang="en-US" altLang="el-GR"/>
              <a:pPr>
                <a:defRPr/>
              </a:pPr>
              <a:t>‹#›</a:t>
            </a:fld>
            <a:endParaRPr lang="en-US" alt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6387" y="1312034"/>
            <a:ext cx="39534941" cy="546047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6386" y="7333719"/>
            <a:ext cx="19409035" cy="3056344"/>
          </a:xfrm>
        </p:spPr>
        <p:txBody>
          <a:bodyPr anchor="b"/>
          <a:lstStyle>
            <a:lvl1pPr marL="0" indent="0">
              <a:buNone/>
              <a:defRPr sz="10800" b="1"/>
            </a:lvl1pPr>
            <a:lvl2pPr marL="2056883" indent="0">
              <a:buNone/>
              <a:defRPr sz="9000" b="1"/>
            </a:lvl2pPr>
            <a:lvl3pPr marL="4113765" indent="0">
              <a:buNone/>
              <a:defRPr sz="8100" b="1"/>
            </a:lvl3pPr>
            <a:lvl4pPr marL="6170647" indent="0">
              <a:buNone/>
              <a:defRPr sz="7200" b="1"/>
            </a:lvl4pPr>
            <a:lvl5pPr marL="8227529" indent="0">
              <a:buNone/>
              <a:defRPr sz="7200" b="1"/>
            </a:lvl5pPr>
            <a:lvl6pPr marL="10284413" indent="0">
              <a:buNone/>
              <a:defRPr sz="7200" b="1"/>
            </a:lvl6pPr>
            <a:lvl7pPr marL="12341295" indent="0">
              <a:buNone/>
              <a:defRPr sz="7200" b="1"/>
            </a:lvl7pPr>
            <a:lvl8pPr marL="14398177" indent="0">
              <a:buNone/>
              <a:defRPr sz="7200" b="1"/>
            </a:lvl8pPr>
            <a:lvl9pPr marL="16455059" indent="0">
              <a:buNone/>
              <a:defRPr sz="7200" b="1"/>
            </a:lvl9pPr>
          </a:lstStyle>
          <a:p>
            <a:pPr lvl="0"/>
            <a:r>
              <a:rPr lang="en-US" smtClean="0"/>
              <a:t>Click to edit Master text styles</a:t>
            </a:r>
          </a:p>
        </p:txBody>
      </p:sp>
      <p:sp>
        <p:nvSpPr>
          <p:cNvPr id="4" name="Content Placeholder 3"/>
          <p:cNvSpPr>
            <a:spLocks noGrp="1"/>
          </p:cNvSpPr>
          <p:nvPr>
            <p:ph sz="half" idx="2"/>
          </p:nvPr>
        </p:nvSpPr>
        <p:spPr>
          <a:xfrm>
            <a:off x="2196386" y="10390066"/>
            <a:ext cx="19409035" cy="18876547"/>
          </a:xfrm>
        </p:spPr>
        <p:txBody>
          <a:bodyPr/>
          <a:lstStyle>
            <a:lvl1pPr>
              <a:defRPr sz="10800"/>
            </a:lvl1pPr>
            <a:lvl2pPr>
              <a:defRPr sz="9000"/>
            </a:lvl2pPr>
            <a:lvl3pPr>
              <a:defRPr sz="8100"/>
            </a:lvl3pPr>
            <a:lvl4pPr>
              <a:defRPr sz="7200"/>
            </a:lvl4pPr>
            <a:lvl5pPr>
              <a:defRPr sz="7200"/>
            </a:lvl5pPr>
            <a:lvl6pPr>
              <a:defRPr sz="7200"/>
            </a:lvl6pPr>
            <a:lvl7pPr>
              <a:defRPr sz="7200"/>
            </a:lvl7pPr>
            <a:lvl8pPr>
              <a:defRPr sz="7200"/>
            </a:lvl8pPr>
            <a:lvl9pPr>
              <a:defRPr sz="7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314674" y="7333719"/>
            <a:ext cx="19416661" cy="3056344"/>
          </a:xfrm>
        </p:spPr>
        <p:txBody>
          <a:bodyPr anchor="b"/>
          <a:lstStyle>
            <a:lvl1pPr marL="0" indent="0">
              <a:buNone/>
              <a:defRPr sz="10800" b="1"/>
            </a:lvl1pPr>
            <a:lvl2pPr marL="2056883" indent="0">
              <a:buNone/>
              <a:defRPr sz="9000" b="1"/>
            </a:lvl2pPr>
            <a:lvl3pPr marL="4113765" indent="0">
              <a:buNone/>
              <a:defRPr sz="8100" b="1"/>
            </a:lvl3pPr>
            <a:lvl4pPr marL="6170647" indent="0">
              <a:buNone/>
              <a:defRPr sz="7200" b="1"/>
            </a:lvl4pPr>
            <a:lvl5pPr marL="8227529" indent="0">
              <a:buNone/>
              <a:defRPr sz="7200" b="1"/>
            </a:lvl5pPr>
            <a:lvl6pPr marL="10284413" indent="0">
              <a:buNone/>
              <a:defRPr sz="7200" b="1"/>
            </a:lvl6pPr>
            <a:lvl7pPr marL="12341295" indent="0">
              <a:buNone/>
              <a:defRPr sz="7200" b="1"/>
            </a:lvl7pPr>
            <a:lvl8pPr marL="14398177" indent="0">
              <a:buNone/>
              <a:defRPr sz="7200" b="1"/>
            </a:lvl8pPr>
            <a:lvl9pPr marL="16455059" indent="0">
              <a:buNone/>
              <a:defRPr sz="7200" b="1"/>
            </a:lvl9pPr>
          </a:lstStyle>
          <a:p>
            <a:pPr lvl="0"/>
            <a:r>
              <a:rPr lang="en-US" smtClean="0"/>
              <a:t>Click to edit Master text styles</a:t>
            </a:r>
          </a:p>
        </p:txBody>
      </p:sp>
      <p:sp>
        <p:nvSpPr>
          <p:cNvPr id="6" name="Content Placeholder 5"/>
          <p:cNvSpPr>
            <a:spLocks noGrp="1"/>
          </p:cNvSpPr>
          <p:nvPr>
            <p:ph sz="quarter" idx="4"/>
          </p:nvPr>
        </p:nvSpPr>
        <p:spPr>
          <a:xfrm>
            <a:off x="22314674" y="10390066"/>
            <a:ext cx="19416661" cy="18876547"/>
          </a:xfrm>
        </p:spPr>
        <p:txBody>
          <a:bodyPr/>
          <a:lstStyle>
            <a:lvl1pPr>
              <a:defRPr sz="10800"/>
            </a:lvl1pPr>
            <a:lvl2pPr>
              <a:defRPr sz="9000"/>
            </a:lvl2pPr>
            <a:lvl3pPr>
              <a:defRPr sz="8100"/>
            </a:lvl3pPr>
            <a:lvl4pPr>
              <a:defRPr sz="7200"/>
            </a:lvl4pPr>
            <a:lvl5pPr>
              <a:defRPr sz="7200"/>
            </a:lvl5pPr>
            <a:lvl6pPr>
              <a:defRPr sz="7200"/>
            </a:lvl6pPr>
            <a:lvl7pPr>
              <a:defRPr sz="7200"/>
            </a:lvl7pPr>
            <a:lvl8pPr>
              <a:defRPr sz="7200"/>
            </a:lvl8pPr>
            <a:lvl9pPr>
              <a:defRPr sz="7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294DC53-7917-42E9-8603-F1D729BC4DD9}" type="datetimeFigureOut">
              <a:rPr lang="en-US" altLang="el-GR"/>
              <a:pPr>
                <a:defRPr/>
              </a:pPr>
              <a:t>11/3/2014</a:t>
            </a:fld>
            <a:endParaRPr lang="en-US" altLang="el-GR"/>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DCA2796-909A-419F-B740-367C48D439C6}" type="slidenum">
              <a:rPr lang="en-US" altLang="el-GR"/>
              <a:pPr>
                <a:defRPr/>
              </a:pPr>
              <a:t>‹#›</a:t>
            </a:fld>
            <a:endParaRPr lang="en-US" alt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024207C-3165-4F4B-BF15-894EEB231A2A}" type="datetimeFigureOut">
              <a:rPr lang="en-US" altLang="el-GR"/>
              <a:pPr>
                <a:defRPr/>
              </a:pPr>
              <a:t>11/3/2014</a:t>
            </a:fld>
            <a:endParaRPr lang="en-US" altLang="el-GR"/>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91F6C15-A3DF-4F7C-9FB0-4D1ABF854588}" type="slidenum">
              <a:rPr lang="en-US" altLang="el-GR"/>
              <a:pPr>
                <a:defRPr/>
              </a:pPr>
              <a:t>‹#›</a:t>
            </a:fld>
            <a:endParaRPr lang="en-US" alt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E610FD-1B85-4E80-9452-B5F86204E003}" type="datetimeFigureOut">
              <a:rPr lang="en-US" altLang="el-GR"/>
              <a:pPr>
                <a:defRPr/>
              </a:pPr>
              <a:t>11/3/2014</a:t>
            </a:fld>
            <a:endParaRPr lang="en-US" altLang="el-GR"/>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C983F3E-AF65-4D40-BDBB-A7C536747C6A}" type="slidenum">
              <a:rPr lang="en-US" altLang="el-GR"/>
              <a:pPr>
                <a:defRPr/>
              </a:pPr>
              <a:t>‹#›</a:t>
            </a:fld>
            <a:endParaRPr lang="en-US" alt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6389" y="1304448"/>
            <a:ext cx="14451915" cy="5551478"/>
          </a:xfrm>
        </p:spPr>
        <p:txBody>
          <a:bodyPr anchor="b"/>
          <a:lstStyle>
            <a:lvl1pPr algn="l">
              <a:defRPr sz="9000" b="1"/>
            </a:lvl1pPr>
          </a:lstStyle>
          <a:p>
            <a:r>
              <a:rPr lang="en-US" smtClean="0"/>
              <a:t>Click to edit Master title style</a:t>
            </a:r>
            <a:endParaRPr lang="en-US"/>
          </a:p>
        </p:txBody>
      </p:sp>
      <p:sp>
        <p:nvSpPr>
          <p:cNvPr id="3" name="Content Placeholder 2"/>
          <p:cNvSpPr>
            <a:spLocks noGrp="1"/>
          </p:cNvSpPr>
          <p:nvPr>
            <p:ph idx="1"/>
          </p:nvPr>
        </p:nvSpPr>
        <p:spPr>
          <a:xfrm>
            <a:off x="17174518" y="1304449"/>
            <a:ext cx="24556812" cy="27962163"/>
          </a:xfrm>
        </p:spPr>
        <p:txBody>
          <a:bodyPr/>
          <a:lstStyle>
            <a:lvl1pPr>
              <a:defRPr sz="14400"/>
            </a:lvl1pPr>
            <a:lvl2pPr>
              <a:defRPr sz="12600"/>
            </a:lvl2pPr>
            <a:lvl3pPr>
              <a:defRPr sz="10800"/>
            </a:lvl3pPr>
            <a:lvl4pPr>
              <a:defRPr sz="9000"/>
            </a:lvl4pPr>
            <a:lvl5pPr>
              <a:defRPr sz="9000"/>
            </a:lvl5pPr>
            <a:lvl6pPr>
              <a:defRPr sz="9000"/>
            </a:lvl6pPr>
            <a:lvl7pPr>
              <a:defRPr sz="9000"/>
            </a:lvl7pPr>
            <a:lvl8pPr>
              <a:defRPr sz="9000"/>
            </a:lvl8pPr>
            <a:lvl9pPr>
              <a:defRPr sz="9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6389" y="6855929"/>
            <a:ext cx="14451915" cy="22410685"/>
          </a:xfrm>
        </p:spPr>
        <p:txBody>
          <a:bodyPr/>
          <a:lstStyle>
            <a:lvl1pPr marL="0" indent="0">
              <a:buNone/>
              <a:defRPr sz="6300"/>
            </a:lvl1pPr>
            <a:lvl2pPr marL="2056883" indent="0">
              <a:buNone/>
              <a:defRPr sz="5400"/>
            </a:lvl2pPr>
            <a:lvl3pPr marL="4113765" indent="0">
              <a:buNone/>
              <a:defRPr sz="4500"/>
            </a:lvl3pPr>
            <a:lvl4pPr marL="6170647" indent="0">
              <a:buNone/>
              <a:defRPr sz="4100"/>
            </a:lvl4pPr>
            <a:lvl5pPr marL="8227529" indent="0">
              <a:buNone/>
              <a:defRPr sz="4100"/>
            </a:lvl5pPr>
            <a:lvl6pPr marL="10284413" indent="0">
              <a:buNone/>
              <a:defRPr sz="4100"/>
            </a:lvl6pPr>
            <a:lvl7pPr marL="12341295" indent="0">
              <a:buNone/>
              <a:defRPr sz="4100"/>
            </a:lvl7pPr>
            <a:lvl8pPr marL="14398177" indent="0">
              <a:buNone/>
              <a:defRPr sz="4100"/>
            </a:lvl8pPr>
            <a:lvl9pPr marL="16455059" indent="0">
              <a:buNone/>
              <a:defRPr sz="41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4CA3FE7-21AB-4048-9204-74D6EF48EA60}" type="datetimeFigureOut">
              <a:rPr lang="en-US" altLang="el-GR"/>
              <a:pPr>
                <a:defRPr/>
              </a:pPr>
              <a:t>11/3/2014</a:t>
            </a:fld>
            <a:endParaRPr lang="en-US" altLang="el-G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CE0D647-FB61-4AE7-8FC4-127F9CE934DF}" type="slidenum">
              <a:rPr lang="en-US" altLang="el-GR"/>
              <a:pPr>
                <a:defRPr/>
              </a:pPr>
              <a:t>‹#›</a:t>
            </a:fld>
            <a:endParaRPr lang="en-US" alt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10143" y="22933979"/>
            <a:ext cx="26356628" cy="2707486"/>
          </a:xfrm>
        </p:spPr>
        <p:txBody>
          <a:bodyPr anchor="b"/>
          <a:lstStyle>
            <a:lvl1pPr algn="l">
              <a:defRPr sz="9000" b="1"/>
            </a:lvl1pPr>
          </a:lstStyle>
          <a:p>
            <a:r>
              <a:rPr lang="en-US" smtClean="0"/>
              <a:t>Click to edit Master title style</a:t>
            </a:r>
            <a:endParaRPr lang="en-US"/>
          </a:p>
        </p:txBody>
      </p:sp>
      <p:sp>
        <p:nvSpPr>
          <p:cNvPr id="3" name="Picture Placeholder 2"/>
          <p:cNvSpPr>
            <a:spLocks noGrp="1"/>
          </p:cNvSpPr>
          <p:nvPr>
            <p:ph type="pic" idx="1"/>
          </p:nvPr>
        </p:nvSpPr>
        <p:spPr>
          <a:xfrm>
            <a:off x="8610143" y="2927421"/>
            <a:ext cx="26356628" cy="19657695"/>
          </a:xfrm>
        </p:spPr>
        <p:txBody>
          <a:bodyPr rtlCol="0">
            <a:normAutofit/>
          </a:bodyPr>
          <a:lstStyle>
            <a:lvl1pPr marL="0" indent="0">
              <a:buNone/>
              <a:defRPr sz="14400"/>
            </a:lvl1pPr>
            <a:lvl2pPr marL="2056883" indent="0">
              <a:buNone/>
              <a:defRPr sz="12600"/>
            </a:lvl2pPr>
            <a:lvl3pPr marL="4113765" indent="0">
              <a:buNone/>
              <a:defRPr sz="10800"/>
            </a:lvl3pPr>
            <a:lvl4pPr marL="6170647" indent="0">
              <a:buNone/>
              <a:defRPr sz="9000"/>
            </a:lvl4pPr>
            <a:lvl5pPr marL="8227529" indent="0">
              <a:buNone/>
              <a:defRPr sz="9000"/>
            </a:lvl5pPr>
            <a:lvl6pPr marL="10284413" indent="0">
              <a:buNone/>
              <a:defRPr sz="9000"/>
            </a:lvl6pPr>
            <a:lvl7pPr marL="12341295" indent="0">
              <a:buNone/>
              <a:defRPr sz="9000"/>
            </a:lvl7pPr>
            <a:lvl8pPr marL="14398177" indent="0">
              <a:buNone/>
              <a:defRPr sz="9000"/>
            </a:lvl8pPr>
            <a:lvl9pPr marL="16455059" indent="0">
              <a:buNone/>
              <a:defRPr sz="9000"/>
            </a:lvl9pPr>
          </a:lstStyle>
          <a:p>
            <a:pPr lvl="0"/>
            <a:endParaRPr lang="en-US" noProof="0" dirty="0"/>
          </a:p>
        </p:txBody>
      </p:sp>
      <p:sp>
        <p:nvSpPr>
          <p:cNvPr id="4" name="Text Placeholder 3"/>
          <p:cNvSpPr>
            <a:spLocks noGrp="1"/>
          </p:cNvSpPr>
          <p:nvPr>
            <p:ph type="body" sz="half" idx="2"/>
          </p:nvPr>
        </p:nvSpPr>
        <p:spPr>
          <a:xfrm>
            <a:off x="8610143" y="25641465"/>
            <a:ext cx="26356628" cy="3845080"/>
          </a:xfrm>
        </p:spPr>
        <p:txBody>
          <a:bodyPr/>
          <a:lstStyle>
            <a:lvl1pPr marL="0" indent="0">
              <a:buNone/>
              <a:defRPr sz="6300"/>
            </a:lvl1pPr>
            <a:lvl2pPr marL="2056883" indent="0">
              <a:buNone/>
              <a:defRPr sz="5400"/>
            </a:lvl2pPr>
            <a:lvl3pPr marL="4113765" indent="0">
              <a:buNone/>
              <a:defRPr sz="4500"/>
            </a:lvl3pPr>
            <a:lvl4pPr marL="6170647" indent="0">
              <a:buNone/>
              <a:defRPr sz="4100"/>
            </a:lvl4pPr>
            <a:lvl5pPr marL="8227529" indent="0">
              <a:buNone/>
              <a:defRPr sz="4100"/>
            </a:lvl5pPr>
            <a:lvl6pPr marL="10284413" indent="0">
              <a:buNone/>
              <a:defRPr sz="4100"/>
            </a:lvl6pPr>
            <a:lvl7pPr marL="12341295" indent="0">
              <a:buNone/>
              <a:defRPr sz="4100"/>
            </a:lvl7pPr>
            <a:lvl8pPr marL="14398177" indent="0">
              <a:buNone/>
              <a:defRPr sz="4100"/>
            </a:lvl8pPr>
            <a:lvl9pPr marL="16455059" indent="0">
              <a:buNone/>
              <a:defRPr sz="41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9153F00-91DC-4968-94F7-B0E4E0FBF6A4}" type="datetimeFigureOut">
              <a:rPr lang="en-US" altLang="el-GR"/>
              <a:pPr>
                <a:defRPr/>
              </a:pPr>
              <a:t>11/3/2014</a:t>
            </a:fld>
            <a:endParaRPr lang="en-US" altLang="el-G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9A64095-8451-40AA-B066-AA0EC4765BB3}" type="slidenum">
              <a:rPr lang="en-US" altLang="el-GR"/>
              <a:pPr>
                <a:defRPr/>
              </a:pPr>
              <a:t>‹#›</a:t>
            </a:fld>
            <a:endParaRPr lang="en-US" alt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197140" y="1311495"/>
            <a:ext cx="39533434" cy="5461193"/>
          </a:xfrm>
          <a:prstGeom prst="rect">
            <a:avLst/>
          </a:prstGeom>
          <a:noFill/>
          <a:ln w="9525">
            <a:noFill/>
            <a:miter lim="800000"/>
            <a:headEnd/>
            <a:tailEnd/>
          </a:ln>
        </p:spPr>
        <p:txBody>
          <a:bodyPr vert="horz" wrap="square" lIns="411377" tIns="205688" rIns="411377" bIns="205688" numCol="1" anchor="ctr" anchorCtr="0" compatLnSpc="1">
            <a:prstTxWarp prst="textNoShape">
              <a:avLst/>
            </a:prstTxWarp>
          </a:bodyPr>
          <a:lstStyle/>
          <a:p>
            <a:pPr lvl="0"/>
            <a:r>
              <a:rPr lang="en-US" altLang="el-GR" smtClean="0"/>
              <a:t>Click to edit Master title style</a:t>
            </a:r>
          </a:p>
        </p:txBody>
      </p:sp>
      <p:sp>
        <p:nvSpPr>
          <p:cNvPr id="1027" name="Text Placeholder 2"/>
          <p:cNvSpPr>
            <a:spLocks noGrp="1"/>
          </p:cNvSpPr>
          <p:nvPr>
            <p:ph type="body" idx="1"/>
          </p:nvPr>
        </p:nvSpPr>
        <p:spPr bwMode="auto">
          <a:xfrm>
            <a:off x="2197140" y="7645093"/>
            <a:ext cx="39533434" cy="21622338"/>
          </a:xfrm>
          <a:prstGeom prst="rect">
            <a:avLst/>
          </a:prstGeom>
          <a:noFill/>
          <a:ln w="9525">
            <a:noFill/>
            <a:miter lim="800000"/>
            <a:headEnd/>
            <a:tailEnd/>
          </a:ln>
        </p:spPr>
        <p:txBody>
          <a:bodyPr vert="horz" wrap="square" lIns="411377" tIns="205688" rIns="411377" bIns="205688" numCol="1" anchor="t" anchorCtr="0" compatLnSpc="1">
            <a:prstTxWarp prst="textNoShape">
              <a:avLst/>
            </a:prstTxWarp>
          </a:bodyPr>
          <a:lstStyle/>
          <a:p>
            <a:pPr lvl="0"/>
            <a:r>
              <a:rPr lang="en-US" altLang="el-GR" smtClean="0"/>
              <a:t>Click to edit Master text styles</a:t>
            </a:r>
          </a:p>
          <a:p>
            <a:pPr lvl="1"/>
            <a:r>
              <a:rPr lang="en-US" altLang="el-GR" smtClean="0"/>
              <a:t>Second level</a:t>
            </a:r>
          </a:p>
          <a:p>
            <a:pPr lvl="2"/>
            <a:r>
              <a:rPr lang="en-US" altLang="el-GR" smtClean="0"/>
              <a:t>Third level</a:t>
            </a:r>
          </a:p>
          <a:p>
            <a:pPr lvl="3"/>
            <a:r>
              <a:rPr lang="en-US" altLang="el-GR" smtClean="0"/>
              <a:t>Fourth level</a:t>
            </a:r>
          </a:p>
          <a:p>
            <a:pPr lvl="4"/>
            <a:r>
              <a:rPr lang="en-US" altLang="el-GR" smtClean="0"/>
              <a:t>Fifth level</a:t>
            </a:r>
          </a:p>
        </p:txBody>
      </p:sp>
      <p:sp>
        <p:nvSpPr>
          <p:cNvPr id="4" name="Date Placeholder 3"/>
          <p:cNvSpPr>
            <a:spLocks noGrp="1"/>
          </p:cNvSpPr>
          <p:nvPr>
            <p:ph type="dt" sz="half" idx="2"/>
          </p:nvPr>
        </p:nvSpPr>
        <p:spPr>
          <a:xfrm>
            <a:off x="2197140" y="30366601"/>
            <a:ext cx="10249727" cy="1744809"/>
          </a:xfrm>
          <a:prstGeom prst="rect">
            <a:avLst/>
          </a:prstGeom>
        </p:spPr>
        <p:txBody>
          <a:bodyPr vert="horz" wrap="square" lIns="411377" tIns="205688" rIns="411377" bIns="205688" numCol="1" anchor="ctr" anchorCtr="0" compatLnSpc="1">
            <a:prstTxWarp prst="textNoShape">
              <a:avLst/>
            </a:prstTxWarp>
          </a:bodyPr>
          <a:lstStyle>
            <a:lvl1pPr>
              <a:defRPr sz="5400">
                <a:solidFill>
                  <a:srgbClr val="898989"/>
                </a:solidFill>
              </a:defRPr>
            </a:lvl1pPr>
          </a:lstStyle>
          <a:p>
            <a:pPr>
              <a:defRPr/>
            </a:pPr>
            <a:fld id="{399708AD-4138-4DF1-B248-AC682D30622F}" type="datetimeFigureOut">
              <a:rPr lang="en-US" altLang="el-GR"/>
              <a:pPr>
                <a:defRPr/>
              </a:pPr>
              <a:t>11/3/2014</a:t>
            </a:fld>
            <a:endParaRPr lang="en-US" altLang="el-GR"/>
          </a:p>
        </p:txBody>
      </p:sp>
      <p:sp>
        <p:nvSpPr>
          <p:cNvPr id="5" name="Footer Placeholder 4"/>
          <p:cNvSpPr>
            <a:spLocks noGrp="1"/>
          </p:cNvSpPr>
          <p:nvPr>
            <p:ph type="ftr" sz="quarter" idx="3"/>
          </p:nvPr>
        </p:nvSpPr>
        <p:spPr>
          <a:xfrm>
            <a:off x="15007685" y="30366601"/>
            <a:ext cx="13912344" cy="1744809"/>
          </a:xfrm>
          <a:prstGeom prst="rect">
            <a:avLst/>
          </a:prstGeom>
        </p:spPr>
        <p:txBody>
          <a:bodyPr vert="horz" lIns="411377" tIns="205688" rIns="411377" bIns="205688" rtlCol="0" anchor="ctr"/>
          <a:lstStyle>
            <a:lvl1pPr algn="ctr" defTabSz="2056883" fontAlgn="auto">
              <a:spcBef>
                <a:spcPts val="0"/>
              </a:spcBef>
              <a:spcAft>
                <a:spcPts val="0"/>
              </a:spcAft>
              <a:defRPr sz="54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31480846" y="30366601"/>
            <a:ext cx="10249727" cy="1744809"/>
          </a:xfrm>
          <a:prstGeom prst="rect">
            <a:avLst/>
          </a:prstGeom>
        </p:spPr>
        <p:txBody>
          <a:bodyPr vert="horz" wrap="square" lIns="411377" tIns="205688" rIns="411377" bIns="205688" numCol="1" anchor="ctr" anchorCtr="0" compatLnSpc="1">
            <a:prstTxWarp prst="textNoShape">
              <a:avLst/>
            </a:prstTxWarp>
          </a:bodyPr>
          <a:lstStyle>
            <a:lvl1pPr algn="r">
              <a:defRPr sz="5400">
                <a:solidFill>
                  <a:srgbClr val="898989"/>
                </a:solidFill>
              </a:defRPr>
            </a:lvl1pPr>
          </a:lstStyle>
          <a:p>
            <a:pPr>
              <a:defRPr/>
            </a:pPr>
            <a:fld id="{15B87260-0AEF-43F4-B65C-02B18EC8785B}" type="slidenum">
              <a:rPr lang="en-US" altLang="el-GR"/>
              <a:pPr>
                <a:defRPr/>
              </a:pPr>
              <a:t>‹#›</a:t>
            </a:fld>
            <a:endParaRPr lang="en-US" alt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55813" rtl="0" eaLnBrk="0" fontAlgn="base" hangingPunct="0">
        <a:spcBef>
          <a:spcPct val="0"/>
        </a:spcBef>
        <a:spcAft>
          <a:spcPct val="0"/>
        </a:spcAft>
        <a:defRPr sz="19800" kern="1200">
          <a:solidFill>
            <a:schemeClr val="tx1"/>
          </a:solidFill>
          <a:latin typeface="+mj-lt"/>
          <a:ea typeface="MS PGothic" pitchFamily="34" charset="-128"/>
          <a:cs typeface="ＭＳ Ｐゴシック" charset="0"/>
        </a:defRPr>
      </a:lvl1pPr>
      <a:lvl2pPr algn="ctr" defTabSz="2055813" rtl="0" eaLnBrk="0" fontAlgn="base" hangingPunct="0">
        <a:spcBef>
          <a:spcPct val="0"/>
        </a:spcBef>
        <a:spcAft>
          <a:spcPct val="0"/>
        </a:spcAft>
        <a:defRPr sz="19800">
          <a:solidFill>
            <a:schemeClr val="tx1"/>
          </a:solidFill>
          <a:latin typeface="Calibri" charset="0"/>
          <a:ea typeface="MS PGothic" pitchFamily="34" charset="-128"/>
          <a:cs typeface="ＭＳ Ｐゴシック" charset="0"/>
        </a:defRPr>
      </a:lvl2pPr>
      <a:lvl3pPr algn="ctr" defTabSz="2055813" rtl="0" eaLnBrk="0" fontAlgn="base" hangingPunct="0">
        <a:spcBef>
          <a:spcPct val="0"/>
        </a:spcBef>
        <a:spcAft>
          <a:spcPct val="0"/>
        </a:spcAft>
        <a:defRPr sz="19800">
          <a:solidFill>
            <a:schemeClr val="tx1"/>
          </a:solidFill>
          <a:latin typeface="Calibri" charset="0"/>
          <a:ea typeface="MS PGothic" pitchFamily="34" charset="-128"/>
          <a:cs typeface="ＭＳ Ｐゴシック" charset="0"/>
        </a:defRPr>
      </a:lvl3pPr>
      <a:lvl4pPr algn="ctr" defTabSz="2055813" rtl="0" eaLnBrk="0" fontAlgn="base" hangingPunct="0">
        <a:spcBef>
          <a:spcPct val="0"/>
        </a:spcBef>
        <a:spcAft>
          <a:spcPct val="0"/>
        </a:spcAft>
        <a:defRPr sz="19800">
          <a:solidFill>
            <a:schemeClr val="tx1"/>
          </a:solidFill>
          <a:latin typeface="Calibri" charset="0"/>
          <a:ea typeface="MS PGothic" pitchFamily="34" charset="-128"/>
          <a:cs typeface="ＭＳ Ｐゴシック" charset="0"/>
        </a:defRPr>
      </a:lvl4pPr>
      <a:lvl5pPr algn="ctr" defTabSz="2055813" rtl="0" eaLnBrk="0" fontAlgn="base" hangingPunct="0">
        <a:spcBef>
          <a:spcPct val="0"/>
        </a:spcBef>
        <a:spcAft>
          <a:spcPct val="0"/>
        </a:spcAft>
        <a:defRPr sz="19800">
          <a:solidFill>
            <a:schemeClr val="tx1"/>
          </a:solidFill>
          <a:latin typeface="Calibri" charset="0"/>
          <a:ea typeface="MS PGothic" pitchFamily="34" charset="-128"/>
          <a:cs typeface="ＭＳ Ｐゴシック" charset="0"/>
        </a:defRPr>
      </a:lvl5pPr>
      <a:lvl6pPr marL="457200" algn="ctr" defTabSz="2055813" rtl="0" fontAlgn="base">
        <a:spcBef>
          <a:spcPct val="0"/>
        </a:spcBef>
        <a:spcAft>
          <a:spcPct val="0"/>
        </a:spcAft>
        <a:defRPr sz="19800">
          <a:solidFill>
            <a:schemeClr val="tx1"/>
          </a:solidFill>
          <a:latin typeface="Calibri" charset="0"/>
          <a:ea typeface="ＭＳ Ｐゴシック" charset="0"/>
          <a:cs typeface="ＭＳ Ｐゴシック" charset="0"/>
        </a:defRPr>
      </a:lvl6pPr>
      <a:lvl7pPr marL="914400" algn="ctr" defTabSz="2055813" rtl="0" fontAlgn="base">
        <a:spcBef>
          <a:spcPct val="0"/>
        </a:spcBef>
        <a:spcAft>
          <a:spcPct val="0"/>
        </a:spcAft>
        <a:defRPr sz="19800">
          <a:solidFill>
            <a:schemeClr val="tx1"/>
          </a:solidFill>
          <a:latin typeface="Calibri" charset="0"/>
          <a:ea typeface="ＭＳ Ｐゴシック" charset="0"/>
          <a:cs typeface="ＭＳ Ｐゴシック" charset="0"/>
        </a:defRPr>
      </a:lvl7pPr>
      <a:lvl8pPr marL="1371600" algn="ctr" defTabSz="2055813" rtl="0" fontAlgn="base">
        <a:spcBef>
          <a:spcPct val="0"/>
        </a:spcBef>
        <a:spcAft>
          <a:spcPct val="0"/>
        </a:spcAft>
        <a:defRPr sz="19800">
          <a:solidFill>
            <a:schemeClr val="tx1"/>
          </a:solidFill>
          <a:latin typeface="Calibri" charset="0"/>
          <a:ea typeface="ＭＳ Ｐゴシック" charset="0"/>
          <a:cs typeface="ＭＳ Ｐゴシック" charset="0"/>
        </a:defRPr>
      </a:lvl8pPr>
      <a:lvl9pPr marL="1828800" algn="ctr" defTabSz="2055813" rtl="0" fontAlgn="base">
        <a:spcBef>
          <a:spcPct val="0"/>
        </a:spcBef>
        <a:spcAft>
          <a:spcPct val="0"/>
        </a:spcAft>
        <a:defRPr sz="19800">
          <a:solidFill>
            <a:schemeClr val="tx1"/>
          </a:solidFill>
          <a:latin typeface="Calibri" charset="0"/>
          <a:ea typeface="ＭＳ Ｐゴシック" charset="0"/>
          <a:cs typeface="ＭＳ Ｐゴシック" charset="0"/>
        </a:defRPr>
      </a:lvl9pPr>
    </p:titleStyle>
    <p:bodyStyle>
      <a:lvl1pPr marL="1541463" indent="-1541463" algn="l" defTabSz="2055813" rtl="0" eaLnBrk="0" fontAlgn="base" hangingPunct="0">
        <a:spcBef>
          <a:spcPct val="20000"/>
        </a:spcBef>
        <a:spcAft>
          <a:spcPct val="0"/>
        </a:spcAft>
        <a:buFont typeface="Arial" charset="0"/>
        <a:buChar char="•"/>
        <a:defRPr sz="14400" kern="1200">
          <a:solidFill>
            <a:schemeClr val="tx1"/>
          </a:solidFill>
          <a:latin typeface="+mn-lt"/>
          <a:ea typeface="MS PGothic" pitchFamily="34" charset="-128"/>
          <a:cs typeface="ＭＳ Ｐゴシック" charset="0"/>
        </a:defRPr>
      </a:lvl1pPr>
      <a:lvl2pPr marL="3341688" indent="-1284288" algn="l" defTabSz="2055813" rtl="0" eaLnBrk="0" fontAlgn="base" hangingPunct="0">
        <a:spcBef>
          <a:spcPct val="20000"/>
        </a:spcBef>
        <a:spcAft>
          <a:spcPct val="0"/>
        </a:spcAft>
        <a:buFont typeface="Arial" charset="0"/>
        <a:buChar char="–"/>
        <a:defRPr sz="12600" kern="1200">
          <a:solidFill>
            <a:schemeClr val="tx1"/>
          </a:solidFill>
          <a:latin typeface="+mn-lt"/>
          <a:ea typeface="MS PGothic" pitchFamily="34" charset="-128"/>
          <a:cs typeface="+mn-cs"/>
        </a:defRPr>
      </a:lvl2pPr>
      <a:lvl3pPr marL="5141913" indent="-1027113" algn="l" defTabSz="2055813" rtl="0" eaLnBrk="0" fontAlgn="base" hangingPunct="0">
        <a:spcBef>
          <a:spcPct val="20000"/>
        </a:spcBef>
        <a:spcAft>
          <a:spcPct val="0"/>
        </a:spcAft>
        <a:buFont typeface="Arial" charset="0"/>
        <a:buChar char="•"/>
        <a:defRPr sz="10800" kern="1200">
          <a:solidFill>
            <a:schemeClr val="tx1"/>
          </a:solidFill>
          <a:latin typeface="+mn-lt"/>
          <a:ea typeface="MS PGothic" pitchFamily="34" charset="-128"/>
          <a:cs typeface="+mn-cs"/>
        </a:defRPr>
      </a:lvl3pPr>
      <a:lvl4pPr marL="7197725" indent="-1027113" algn="l" defTabSz="2055813" rtl="0" eaLnBrk="0" fontAlgn="base" hangingPunct="0">
        <a:spcBef>
          <a:spcPct val="20000"/>
        </a:spcBef>
        <a:spcAft>
          <a:spcPct val="0"/>
        </a:spcAft>
        <a:buFont typeface="Arial" charset="0"/>
        <a:buChar char="–"/>
        <a:defRPr sz="9000" kern="1200">
          <a:solidFill>
            <a:schemeClr val="tx1"/>
          </a:solidFill>
          <a:latin typeface="+mn-lt"/>
          <a:ea typeface="MS PGothic" pitchFamily="34" charset="-128"/>
          <a:cs typeface="+mn-cs"/>
        </a:defRPr>
      </a:lvl4pPr>
      <a:lvl5pPr marL="9255125" indent="-1027113" algn="l" defTabSz="2055813" rtl="0" eaLnBrk="0" fontAlgn="base" hangingPunct="0">
        <a:spcBef>
          <a:spcPct val="20000"/>
        </a:spcBef>
        <a:spcAft>
          <a:spcPct val="0"/>
        </a:spcAft>
        <a:buFont typeface="Arial" charset="0"/>
        <a:buChar char="»"/>
        <a:defRPr sz="9000" kern="1200">
          <a:solidFill>
            <a:schemeClr val="tx1"/>
          </a:solidFill>
          <a:latin typeface="+mn-lt"/>
          <a:ea typeface="MS PGothic" pitchFamily="34" charset="-128"/>
          <a:cs typeface="+mn-cs"/>
        </a:defRPr>
      </a:lvl5pPr>
      <a:lvl6pPr marL="11312853" indent="-1028441" algn="l" defTabSz="2056883" rtl="0" eaLnBrk="1" latinLnBrk="0" hangingPunct="1">
        <a:spcBef>
          <a:spcPct val="20000"/>
        </a:spcBef>
        <a:buFont typeface="Arial"/>
        <a:buChar char="•"/>
        <a:defRPr sz="9000" kern="1200">
          <a:solidFill>
            <a:schemeClr val="tx1"/>
          </a:solidFill>
          <a:latin typeface="+mn-lt"/>
          <a:ea typeface="+mn-ea"/>
          <a:cs typeface="+mn-cs"/>
        </a:defRPr>
      </a:lvl6pPr>
      <a:lvl7pPr marL="13369735" indent="-1028441" algn="l" defTabSz="2056883" rtl="0" eaLnBrk="1" latinLnBrk="0" hangingPunct="1">
        <a:spcBef>
          <a:spcPct val="20000"/>
        </a:spcBef>
        <a:buFont typeface="Arial"/>
        <a:buChar char="•"/>
        <a:defRPr sz="9000" kern="1200">
          <a:solidFill>
            <a:schemeClr val="tx1"/>
          </a:solidFill>
          <a:latin typeface="+mn-lt"/>
          <a:ea typeface="+mn-ea"/>
          <a:cs typeface="+mn-cs"/>
        </a:defRPr>
      </a:lvl7pPr>
      <a:lvl8pPr marL="15426618" indent="-1028441" algn="l" defTabSz="2056883" rtl="0" eaLnBrk="1" latinLnBrk="0" hangingPunct="1">
        <a:spcBef>
          <a:spcPct val="20000"/>
        </a:spcBef>
        <a:buFont typeface="Arial"/>
        <a:buChar char="•"/>
        <a:defRPr sz="9000" kern="1200">
          <a:solidFill>
            <a:schemeClr val="tx1"/>
          </a:solidFill>
          <a:latin typeface="+mn-lt"/>
          <a:ea typeface="+mn-ea"/>
          <a:cs typeface="+mn-cs"/>
        </a:defRPr>
      </a:lvl8pPr>
      <a:lvl9pPr marL="17483500" indent="-1028441" algn="l" defTabSz="2056883" rtl="0" eaLnBrk="1" latinLnBrk="0" hangingPunct="1">
        <a:spcBef>
          <a:spcPct val="20000"/>
        </a:spcBef>
        <a:buFont typeface="Arial"/>
        <a:buChar char="•"/>
        <a:defRPr sz="9000" kern="1200">
          <a:solidFill>
            <a:schemeClr val="tx1"/>
          </a:solidFill>
          <a:latin typeface="+mn-lt"/>
          <a:ea typeface="+mn-ea"/>
          <a:cs typeface="+mn-cs"/>
        </a:defRPr>
      </a:lvl9pPr>
    </p:bodyStyle>
    <p:otherStyle>
      <a:defPPr>
        <a:defRPr lang="en-US"/>
      </a:defPPr>
      <a:lvl1pPr marL="0" algn="l" defTabSz="2056883" rtl="0" eaLnBrk="1" latinLnBrk="0" hangingPunct="1">
        <a:defRPr sz="8100" kern="1200">
          <a:solidFill>
            <a:schemeClr val="tx1"/>
          </a:solidFill>
          <a:latin typeface="+mn-lt"/>
          <a:ea typeface="+mn-ea"/>
          <a:cs typeface="+mn-cs"/>
        </a:defRPr>
      </a:lvl1pPr>
      <a:lvl2pPr marL="2056883" algn="l" defTabSz="2056883" rtl="0" eaLnBrk="1" latinLnBrk="0" hangingPunct="1">
        <a:defRPr sz="8100" kern="1200">
          <a:solidFill>
            <a:schemeClr val="tx1"/>
          </a:solidFill>
          <a:latin typeface="+mn-lt"/>
          <a:ea typeface="+mn-ea"/>
          <a:cs typeface="+mn-cs"/>
        </a:defRPr>
      </a:lvl2pPr>
      <a:lvl3pPr marL="4113765" algn="l" defTabSz="2056883" rtl="0" eaLnBrk="1" latinLnBrk="0" hangingPunct="1">
        <a:defRPr sz="8100" kern="1200">
          <a:solidFill>
            <a:schemeClr val="tx1"/>
          </a:solidFill>
          <a:latin typeface="+mn-lt"/>
          <a:ea typeface="+mn-ea"/>
          <a:cs typeface="+mn-cs"/>
        </a:defRPr>
      </a:lvl3pPr>
      <a:lvl4pPr marL="6170647" algn="l" defTabSz="2056883" rtl="0" eaLnBrk="1" latinLnBrk="0" hangingPunct="1">
        <a:defRPr sz="8100" kern="1200">
          <a:solidFill>
            <a:schemeClr val="tx1"/>
          </a:solidFill>
          <a:latin typeface="+mn-lt"/>
          <a:ea typeface="+mn-ea"/>
          <a:cs typeface="+mn-cs"/>
        </a:defRPr>
      </a:lvl4pPr>
      <a:lvl5pPr marL="8227529" algn="l" defTabSz="2056883" rtl="0" eaLnBrk="1" latinLnBrk="0" hangingPunct="1">
        <a:defRPr sz="8100" kern="1200">
          <a:solidFill>
            <a:schemeClr val="tx1"/>
          </a:solidFill>
          <a:latin typeface="+mn-lt"/>
          <a:ea typeface="+mn-ea"/>
          <a:cs typeface="+mn-cs"/>
        </a:defRPr>
      </a:lvl5pPr>
      <a:lvl6pPr marL="10284413" algn="l" defTabSz="2056883" rtl="0" eaLnBrk="1" latinLnBrk="0" hangingPunct="1">
        <a:defRPr sz="8100" kern="1200">
          <a:solidFill>
            <a:schemeClr val="tx1"/>
          </a:solidFill>
          <a:latin typeface="+mn-lt"/>
          <a:ea typeface="+mn-ea"/>
          <a:cs typeface="+mn-cs"/>
        </a:defRPr>
      </a:lvl6pPr>
      <a:lvl7pPr marL="12341295" algn="l" defTabSz="2056883" rtl="0" eaLnBrk="1" latinLnBrk="0" hangingPunct="1">
        <a:defRPr sz="8100" kern="1200">
          <a:solidFill>
            <a:schemeClr val="tx1"/>
          </a:solidFill>
          <a:latin typeface="+mn-lt"/>
          <a:ea typeface="+mn-ea"/>
          <a:cs typeface="+mn-cs"/>
        </a:defRPr>
      </a:lvl7pPr>
      <a:lvl8pPr marL="14398177" algn="l" defTabSz="2056883" rtl="0" eaLnBrk="1" latinLnBrk="0" hangingPunct="1">
        <a:defRPr sz="8100" kern="1200">
          <a:solidFill>
            <a:schemeClr val="tx1"/>
          </a:solidFill>
          <a:latin typeface="+mn-lt"/>
          <a:ea typeface="+mn-ea"/>
          <a:cs typeface="+mn-cs"/>
        </a:defRPr>
      </a:lvl8pPr>
      <a:lvl9pPr marL="16455059" algn="l" defTabSz="2056883" rtl="0" eaLnBrk="1" latinLnBrk="0" hangingPunct="1">
        <a:defRPr sz="8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em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9761" y="2543550"/>
            <a:ext cx="42199699" cy="4262990"/>
          </a:xfrm>
          <a:ln/>
        </p:spPr>
        <p:style>
          <a:lnRef idx="2">
            <a:schemeClr val="accent6">
              <a:shade val="50000"/>
            </a:schemeClr>
          </a:lnRef>
          <a:fillRef idx="1">
            <a:schemeClr val="accent6"/>
          </a:fillRef>
          <a:effectRef idx="0">
            <a:schemeClr val="accent6"/>
          </a:effectRef>
          <a:fontRef idx="minor">
            <a:schemeClr val="lt1"/>
          </a:fontRef>
        </p:style>
        <p:txBody>
          <a:bodyPr anchor="t">
            <a:normAutofit fontScale="90000"/>
          </a:bodyPr>
          <a:lstStyle/>
          <a:p>
            <a:pPr eaLnBrk="1" hangingPunct="1">
              <a:defRPr/>
            </a:pPr>
            <a:r>
              <a:rPr lang="en-US" altLang="el-GR" sz="4400" dirty="0" smtClean="0">
                <a:solidFill>
                  <a:srgbClr val="CC0099"/>
                </a:solidFill>
                <a:latin typeface="Arial" pitchFamily="34" charset="0"/>
                <a:ea typeface="MS PGothic" pitchFamily="34" charset="-128"/>
                <a:cs typeface="Arial" pitchFamily="34" charset="0"/>
              </a:rPr>
              <a:t/>
            </a:r>
            <a:br>
              <a:rPr lang="en-US" altLang="el-GR" sz="4400" dirty="0" smtClean="0">
                <a:solidFill>
                  <a:srgbClr val="CC0099"/>
                </a:solidFill>
                <a:latin typeface="Arial" pitchFamily="34" charset="0"/>
                <a:ea typeface="MS PGothic" pitchFamily="34" charset="-128"/>
                <a:cs typeface="Arial" pitchFamily="34" charset="0"/>
              </a:rPr>
            </a:br>
            <a:r>
              <a:rPr lang="en-US" sz="4900" b="1" dirty="0" smtClean="0">
                <a:solidFill>
                  <a:srgbClr val="CC0099"/>
                </a:solidFill>
              </a:rPr>
              <a:t>Boston Diagnostic Assessment Examination and Boston Naming Test for Aphasia (short editions) in Greek</a:t>
            </a:r>
            <a:br>
              <a:rPr lang="en-US" sz="4900" b="1" dirty="0" smtClean="0">
                <a:solidFill>
                  <a:srgbClr val="CC0099"/>
                </a:solidFill>
              </a:rPr>
            </a:br>
            <a:r>
              <a:rPr lang="en-US" sz="4900" b="1" dirty="0" smtClean="0">
                <a:solidFill>
                  <a:srgbClr val="CC0099"/>
                </a:solidFill>
              </a:rPr>
              <a:t>Psychometric Evaluation</a:t>
            </a:r>
            <a:r>
              <a:rPr lang="el-GR" altLang="el-GR" sz="4400" b="1" dirty="0" smtClean="0">
                <a:solidFill>
                  <a:srgbClr val="000000"/>
                </a:solidFill>
                <a:latin typeface="Arial" pitchFamily="34" charset="0"/>
                <a:ea typeface="MS PGothic" pitchFamily="34" charset="-128"/>
                <a:cs typeface="Arial" pitchFamily="34" charset="0"/>
              </a:rPr>
              <a:t/>
            </a:r>
            <a:br>
              <a:rPr lang="el-GR" altLang="el-GR" sz="4400" b="1" dirty="0" smtClean="0">
                <a:solidFill>
                  <a:srgbClr val="000000"/>
                </a:solidFill>
                <a:latin typeface="Arial" pitchFamily="34" charset="0"/>
                <a:ea typeface="MS PGothic" pitchFamily="34" charset="-128"/>
                <a:cs typeface="Arial" pitchFamily="34" charset="0"/>
              </a:rPr>
            </a:br>
            <a:r>
              <a:rPr lang="en-US" sz="3000" b="1" dirty="0" err="1" smtClean="0">
                <a:solidFill>
                  <a:schemeClr val="tx1"/>
                </a:solidFill>
                <a:latin typeface="Arial" pitchFamily="34" charset="0"/>
                <a:cs typeface="Arial" pitchFamily="34" charset="0"/>
              </a:rPr>
              <a:t>Atsidakou</a:t>
            </a:r>
            <a:r>
              <a:rPr lang="en-US" sz="3000" b="1" dirty="0" smtClean="0">
                <a:solidFill>
                  <a:schemeClr val="tx1"/>
                </a:solidFill>
                <a:latin typeface="Arial" pitchFamily="34" charset="0"/>
                <a:cs typeface="Arial" pitchFamily="34" charset="0"/>
              </a:rPr>
              <a:t>, M</a:t>
            </a:r>
            <a:r>
              <a:rPr lang="el-GR" sz="3000" b="1" dirty="0" smtClean="0">
                <a:solidFill>
                  <a:schemeClr val="tx1"/>
                </a:solidFill>
                <a:latin typeface="Arial" pitchFamily="34" charset="0"/>
                <a:cs typeface="Arial" pitchFamily="34" charset="0"/>
              </a:rPr>
              <a:t> </a:t>
            </a:r>
            <a:r>
              <a:rPr lang="en-US" sz="3000" b="1" baseline="30000" dirty="0" smtClean="0">
                <a:solidFill>
                  <a:schemeClr val="tx1"/>
                </a:solidFill>
                <a:latin typeface="Arial" pitchFamily="34" charset="0"/>
                <a:cs typeface="Arial" pitchFamily="34" charset="0"/>
              </a:rPr>
              <a:t>2,</a:t>
            </a:r>
            <a:r>
              <a:rPr lang="el-GR" sz="3000" b="1" baseline="30000" dirty="0" smtClean="0">
                <a:solidFill>
                  <a:schemeClr val="tx1"/>
                </a:solidFill>
                <a:latin typeface="Arial" pitchFamily="34" charset="0"/>
                <a:cs typeface="Arial" pitchFamily="34" charset="0"/>
              </a:rPr>
              <a:t>3</a:t>
            </a:r>
            <a:r>
              <a:rPr lang="en-US" sz="3000" b="1" baseline="-25000" dirty="0" smtClean="0">
                <a:solidFill>
                  <a:schemeClr val="tx1"/>
                </a:solidFill>
                <a:latin typeface="Arial" pitchFamily="34" charset="0"/>
                <a:cs typeface="Arial" pitchFamily="34" charset="0"/>
              </a:rPr>
              <a:t>.,</a:t>
            </a:r>
            <a:r>
              <a:rPr lang="en-US" sz="3000" b="1" dirty="0" smtClean="0">
                <a:solidFill>
                  <a:schemeClr val="tx1"/>
                </a:solidFill>
                <a:latin typeface="Arial" pitchFamily="34" charset="0"/>
                <a:cs typeface="Arial" pitchFamily="34" charset="0"/>
              </a:rPr>
              <a:t> </a:t>
            </a:r>
            <a:r>
              <a:rPr lang="en-US" sz="3000" b="1" dirty="0" err="1" smtClean="0">
                <a:solidFill>
                  <a:schemeClr val="tx1"/>
                </a:solidFill>
                <a:latin typeface="Arial" pitchFamily="34" charset="0"/>
                <a:cs typeface="Arial" pitchFamily="34" charset="0"/>
              </a:rPr>
              <a:t>Siganou</a:t>
            </a:r>
            <a:r>
              <a:rPr lang="en-US" sz="3000" b="1" dirty="0" smtClean="0">
                <a:solidFill>
                  <a:schemeClr val="tx1"/>
                </a:solidFill>
                <a:latin typeface="Arial" pitchFamily="34" charset="0"/>
                <a:cs typeface="Arial" pitchFamily="34" charset="0"/>
              </a:rPr>
              <a:t>, Z</a:t>
            </a:r>
            <a:r>
              <a:rPr lang="el-GR" sz="3000" b="1" dirty="0" smtClean="0">
                <a:solidFill>
                  <a:schemeClr val="tx1"/>
                </a:solidFill>
                <a:latin typeface="Arial" pitchFamily="34" charset="0"/>
                <a:cs typeface="Arial" pitchFamily="34" charset="0"/>
              </a:rPr>
              <a:t> </a:t>
            </a:r>
            <a:r>
              <a:rPr lang="el-GR" sz="3000" b="1" baseline="30000" dirty="0" smtClean="0">
                <a:solidFill>
                  <a:schemeClr val="tx1"/>
                </a:solidFill>
                <a:latin typeface="Arial" pitchFamily="34" charset="0"/>
                <a:cs typeface="Arial" pitchFamily="34" charset="0"/>
              </a:rPr>
              <a:t>2</a:t>
            </a:r>
            <a:r>
              <a:rPr lang="en-US" sz="3000" b="1" dirty="0" smtClean="0">
                <a:solidFill>
                  <a:schemeClr val="tx1"/>
                </a:solidFill>
                <a:latin typeface="Arial" pitchFamily="34" charset="0"/>
                <a:cs typeface="Arial" pitchFamily="34" charset="0"/>
              </a:rPr>
              <a:t>., </a:t>
            </a:r>
            <a:r>
              <a:rPr lang="en-US" sz="3000" b="1" dirty="0" err="1" smtClean="0">
                <a:solidFill>
                  <a:schemeClr val="tx1"/>
                </a:solidFill>
                <a:latin typeface="Arial" pitchFamily="34" charset="0"/>
                <a:cs typeface="Arial" pitchFamily="34" charset="0"/>
              </a:rPr>
              <a:t>Skoulakari</a:t>
            </a:r>
            <a:r>
              <a:rPr lang="en-US" sz="3000" b="1" dirty="0" smtClean="0">
                <a:solidFill>
                  <a:schemeClr val="tx1"/>
                </a:solidFill>
                <a:latin typeface="Arial" pitchFamily="34" charset="0"/>
                <a:cs typeface="Arial" pitchFamily="34" charset="0"/>
              </a:rPr>
              <a:t>, I.</a:t>
            </a:r>
            <a:r>
              <a:rPr lang="el-GR" sz="3000" b="1" baseline="30000" dirty="0" smtClean="0">
                <a:solidFill>
                  <a:schemeClr val="tx1"/>
                </a:solidFill>
                <a:latin typeface="Arial" pitchFamily="34" charset="0"/>
                <a:cs typeface="Arial" pitchFamily="34" charset="0"/>
              </a:rPr>
              <a:t>1</a:t>
            </a:r>
            <a:r>
              <a:rPr lang="en-GB" altLang="el-GR" sz="3000" b="1" dirty="0" smtClean="0">
                <a:solidFill>
                  <a:schemeClr val="tx1"/>
                </a:solidFill>
                <a:latin typeface="Arial" pitchFamily="34" charset="0"/>
                <a:ea typeface="MS PGothic" pitchFamily="34" charset="-128"/>
                <a:cs typeface="Arial" pitchFamily="34" charset="0"/>
              </a:rPr>
              <a:t>, </a:t>
            </a:r>
            <a:r>
              <a:rPr lang="en-GB" altLang="el-GR" sz="3000" b="1" dirty="0" err="1" smtClean="0">
                <a:solidFill>
                  <a:schemeClr val="tx1"/>
                </a:solidFill>
                <a:latin typeface="Arial" pitchFamily="34" charset="0"/>
                <a:ea typeface="MS PGothic" pitchFamily="34" charset="-128"/>
                <a:cs typeface="Arial" pitchFamily="34" charset="0"/>
              </a:rPr>
              <a:t>Papathanasiou</a:t>
            </a:r>
            <a:r>
              <a:rPr lang="en-GB" altLang="el-GR" sz="3000" b="1" dirty="0" smtClean="0">
                <a:solidFill>
                  <a:schemeClr val="tx1"/>
                </a:solidFill>
                <a:latin typeface="Arial" pitchFamily="34" charset="0"/>
                <a:ea typeface="MS PGothic" pitchFamily="34" charset="-128"/>
                <a:cs typeface="Arial" pitchFamily="34" charset="0"/>
              </a:rPr>
              <a:t>, </a:t>
            </a:r>
            <a:r>
              <a:rPr lang="en-GB" altLang="el-GR" sz="3000" b="1" dirty="0">
                <a:solidFill>
                  <a:schemeClr val="tx1"/>
                </a:solidFill>
                <a:latin typeface="Arial" pitchFamily="34" charset="0"/>
                <a:ea typeface="MS PGothic" pitchFamily="34" charset="-128"/>
                <a:cs typeface="Arial" pitchFamily="34" charset="0"/>
              </a:rPr>
              <a:t>I. </a:t>
            </a:r>
            <a:r>
              <a:rPr lang="en-GB" altLang="el-GR" sz="3000" b="1" baseline="30000" dirty="0" smtClean="0">
                <a:solidFill>
                  <a:schemeClr val="tx1"/>
                </a:solidFill>
                <a:latin typeface="Arial" pitchFamily="34" charset="0"/>
                <a:ea typeface="MS PGothic" pitchFamily="34" charset="-128"/>
                <a:cs typeface="Arial" pitchFamily="34" charset="0"/>
              </a:rPr>
              <a:t> 1, 2, 3</a:t>
            </a:r>
            <a:r>
              <a:rPr lang="en-US" altLang="el-GR" sz="2900" dirty="0" smtClean="0">
                <a:solidFill>
                  <a:schemeClr val="tx1"/>
                </a:solidFill>
                <a:latin typeface="Arial" pitchFamily="34" charset="0"/>
                <a:ea typeface="MS PGothic" pitchFamily="34" charset="-128"/>
                <a:cs typeface="Arial" pitchFamily="34" charset="0"/>
              </a:rPr>
              <a:t/>
            </a:r>
            <a:br>
              <a:rPr lang="en-US" altLang="el-GR" sz="2900" dirty="0" smtClean="0">
                <a:solidFill>
                  <a:schemeClr val="tx1"/>
                </a:solidFill>
                <a:latin typeface="Arial" pitchFamily="34" charset="0"/>
                <a:ea typeface="MS PGothic" pitchFamily="34" charset="-128"/>
                <a:cs typeface="Arial" pitchFamily="34" charset="0"/>
              </a:rPr>
            </a:br>
            <a:r>
              <a:rPr lang="en-US" altLang="el-GR" sz="2900" dirty="0" smtClean="0">
                <a:solidFill>
                  <a:schemeClr val="tx1"/>
                </a:solidFill>
                <a:latin typeface="Arial" pitchFamily="34" charset="0"/>
                <a:ea typeface="MS PGothic" pitchFamily="34" charset="-128"/>
                <a:cs typeface="Arial" pitchFamily="34" charset="0"/>
              </a:rPr>
              <a:t/>
            </a:r>
            <a:br>
              <a:rPr lang="en-US" altLang="el-GR" sz="2900" dirty="0" smtClean="0">
                <a:solidFill>
                  <a:schemeClr val="tx1"/>
                </a:solidFill>
                <a:latin typeface="Arial" pitchFamily="34" charset="0"/>
                <a:ea typeface="MS PGothic" pitchFamily="34" charset="-128"/>
                <a:cs typeface="Arial" pitchFamily="34" charset="0"/>
              </a:rPr>
            </a:br>
            <a:r>
              <a:rPr lang="en-US" altLang="el-GR" sz="2500" dirty="0" smtClean="0">
                <a:solidFill>
                  <a:schemeClr val="tx1"/>
                </a:solidFill>
                <a:latin typeface="Arial" pitchFamily="34" charset="0"/>
                <a:ea typeface="MS PGothic" pitchFamily="34" charset="-128"/>
                <a:cs typeface="Arial" pitchFamily="34" charset="0"/>
              </a:rPr>
              <a:t>  </a:t>
            </a:r>
            <a:r>
              <a:rPr lang="en-US" altLang="el-GR" sz="2500" baseline="30000" dirty="0" smtClean="0">
                <a:solidFill>
                  <a:schemeClr val="tx1"/>
                </a:solidFill>
                <a:latin typeface="Arial" pitchFamily="34" charset="0"/>
                <a:ea typeface="MS PGothic" pitchFamily="34" charset="-128"/>
                <a:cs typeface="Arial" pitchFamily="34" charset="0"/>
              </a:rPr>
              <a:t>1</a:t>
            </a:r>
            <a:r>
              <a:rPr lang="en-US" altLang="el-GR" sz="2500" dirty="0" smtClean="0">
                <a:solidFill>
                  <a:schemeClr val="tx1"/>
                </a:solidFill>
                <a:latin typeface="Arial" pitchFamily="34" charset="0"/>
                <a:ea typeface="MS PGothic" pitchFamily="34" charset="-128"/>
                <a:cs typeface="Arial" pitchFamily="34" charset="0"/>
              </a:rPr>
              <a:t>, Division of Language and Communication Science, SHS, City University London</a:t>
            </a:r>
            <a:r>
              <a:rPr lang="en-GB" altLang="el-GR" sz="2500" dirty="0" smtClean="0">
                <a:solidFill>
                  <a:schemeClr val="tx1"/>
                </a:solidFill>
                <a:latin typeface="Arial" pitchFamily="34" charset="0"/>
                <a:ea typeface="MS PGothic" pitchFamily="34" charset="-128"/>
                <a:cs typeface="Arial" pitchFamily="34" charset="0"/>
              </a:rPr>
              <a:t>,UK</a:t>
            </a:r>
            <a:br>
              <a:rPr lang="en-GB" altLang="el-GR" sz="2500" dirty="0" smtClean="0">
                <a:solidFill>
                  <a:schemeClr val="tx1"/>
                </a:solidFill>
                <a:latin typeface="Arial" pitchFamily="34" charset="0"/>
                <a:ea typeface="MS PGothic" pitchFamily="34" charset="-128"/>
                <a:cs typeface="Arial" pitchFamily="34" charset="0"/>
              </a:rPr>
            </a:br>
            <a:r>
              <a:rPr lang="en-GB" altLang="el-GR" sz="2500" baseline="30000" dirty="0" smtClean="0">
                <a:solidFill>
                  <a:schemeClr val="tx1"/>
                </a:solidFill>
                <a:latin typeface="Arial" pitchFamily="34" charset="0"/>
                <a:ea typeface="MS PGothic" pitchFamily="34" charset="-128"/>
                <a:cs typeface="Arial" pitchFamily="34" charset="0"/>
              </a:rPr>
              <a:t>2 </a:t>
            </a:r>
            <a:r>
              <a:rPr lang="en-US" altLang="el-GR" sz="2500" dirty="0" smtClean="0">
                <a:solidFill>
                  <a:schemeClr val="tx1"/>
                </a:solidFill>
                <a:latin typeface="Arial" pitchFamily="34" charset="0"/>
                <a:ea typeface="MS PGothic" pitchFamily="34" charset="-128"/>
                <a:cs typeface="Arial" pitchFamily="34" charset="0"/>
              </a:rPr>
              <a:t>Department of Speech and Language Therapy, TEI of Western Greece </a:t>
            </a:r>
            <a:r>
              <a:rPr lang="en-US" altLang="el-GR" sz="2500" dirty="0" err="1" smtClean="0">
                <a:solidFill>
                  <a:schemeClr val="tx1"/>
                </a:solidFill>
                <a:latin typeface="Arial" pitchFamily="34" charset="0"/>
                <a:ea typeface="MS PGothic" pitchFamily="34" charset="-128"/>
                <a:cs typeface="Arial" pitchFamily="34" charset="0"/>
              </a:rPr>
              <a:t>Patras</a:t>
            </a:r>
            <a:r>
              <a:rPr lang="en-US" altLang="el-GR" sz="2500" dirty="0" smtClean="0">
                <a:solidFill>
                  <a:schemeClr val="tx1"/>
                </a:solidFill>
                <a:latin typeface="Arial" pitchFamily="34" charset="0"/>
                <a:ea typeface="MS PGothic" pitchFamily="34" charset="-128"/>
                <a:cs typeface="Arial" pitchFamily="34" charset="0"/>
              </a:rPr>
              <a:t>, Greece</a:t>
            </a:r>
            <a:br>
              <a:rPr lang="en-US" altLang="el-GR" sz="2500" dirty="0" smtClean="0">
                <a:solidFill>
                  <a:schemeClr val="tx1"/>
                </a:solidFill>
                <a:latin typeface="Arial" pitchFamily="34" charset="0"/>
                <a:ea typeface="MS PGothic" pitchFamily="34" charset="-128"/>
                <a:cs typeface="Arial" pitchFamily="34" charset="0"/>
              </a:rPr>
            </a:br>
            <a:r>
              <a:rPr lang="en-US" altLang="el-GR" sz="2600" baseline="30000" dirty="0" smtClean="0">
                <a:solidFill>
                  <a:schemeClr val="tx1"/>
                </a:solidFill>
                <a:latin typeface="Arial" pitchFamily="34" charset="0"/>
                <a:ea typeface="MS PGothic" pitchFamily="34" charset="-128"/>
                <a:cs typeface="Arial" pitchFamily="34" charset="0"/>
              </a:rPr>
              <a:t>3</a:t>
            </a:r>
            <a:r>
              <a:rPr lang="en-GB" altLang="el-GR" sz="2500" dirty="0" err="1" smtClean="0">
                <a:solidFill>
                  <a:schemeClr val="tx1"/>
                </a:solidFill>
                <a:latin typeface="Arial" pitchFamily="34" charset="0"/>
                <a:ea typeface="MS PGothic" pitchFamily="34" charset="-128"/>
                <a:cs typeface="Arial" pitchFamily="34" charset="0"/>
              </a:rPr>
              <a:t>Thalis</a:t>
            </a:r>
            <a:r>
              <a:rPr lang="en-GB" altLang="el-GR" sz="2500" dirty="0" smtClean="0">
                <a:solidFill>
                  <a:schemeClr val="tx1"/>
                </a:solidFill>
                <a:latin typeface="Arial" pitchFamily="34" charset="0"/>
                <a:ea typeface="MS PGothic" pitchFamily="34" charset="-128"/>
                <a:cs typeface="Arial" pitchFamily="34" charset="0"/>
              </a:rPr>
              <a:t> Aphasia Project</a:t>
            </a:r>
            <a:r>
              <a:rPr lang="en-GB" altLang="el-GR" sz="2500" b="1" dirty="0" smtClean="0">
                <a:solidFill>
                  <a:schemeClr val="tx1"/>
                </a:solidFill>
                <a:latin typeface="Arial" pitchFamily="34" charset="0"/>
                <a:ea typeface="MS PGothic" pitchFamily="34" charset="-128"/>
                <a:cs typeface="Arial" pitchFamily="34" charset="0"/>
              </a:rPr>
              <a:t>, </a:t>
            </a:r>
            <a:r>
              <a:rPr lang="en-US" altLang="el-GR" sz="2500" dirty="0" smtClean="0">
                <a:solidFill>
                  <a:schemeClr val="tx1"/>
                </a:solidFill>
                <a:latin typeface="Arial" pitchFamily="34" charset="0"/>
                <a:ea typeface="MS PGothic" pitchFamily="34" charset="-128"/>
                <a:cs typeface="Arial" pitchFamily="34" charset="0"/>
              </a:rPr>
              <a:t>Department of Linguistics,</a:t>
            </a:r>
            <a:r>
              <a:rPr lang="en-GB" altLang="el-GR" sz="2500" dirty="0" smtClean="0">
                <a:solidFill>
                  <a:schemeClr val="tx1"/>
                </a:solidFill>
                <a:latin typeface="Arial" pitchFamily="34" charset="0"/>
                <a:ea typeface="MS PGothic" pitchFamily="34" charset="-128"/>
                <a:cs typeface="Arial" pitchFamily="34" charset="0"/>
              </a:rPr>
              <a:t> School of Philosophy, University of Athens, Greece</a:t>
            </a:r>
            <a:endParaRPr lang="en-US" altLang="el-GR" sz="2600" dirty="0" smtClean="0">
              <a:solidFill>
                <a:schemeClr val="tx1"/>
              </a:solidFill>
              <a:latin typeface="Arial" pitchFamily="34" charset="0"/>
              <a:ea typeface="MS PGothic" pitchFamily="34" charset="-128"/>
              <a:cs typeface="Arial" pitchFamily="34" charset="0"/>
            </a:endParaRPr>
          </a:p>
        </p:txBody>
      </p:sp>
      <p:sp>
        <p:nvSpPr>
          <p:cNvPr id="3" name="Subtitle 2"/>
          <p:cNvSpPr>
            <a:spLocks noGrp="1"/>
          </p:cNvSpPr>
          <p:nvPr>
            <p:ph type="subTitle" idx="1"/>
          </p:nvPr>
        </p:nvSpPr>
        <p:spPr>
          <a:xfrm>
            <a:off x="619761" y="7321054"/>
            <a:ext cx="28620907" cy="8456667"/>
          </a:xfrm>
          <a:ln/>
        </p:spPr>
        <p:style>
          <a:lnRef idx="2">
            <a:schemeClr val="accent6"/>
          </a:lnRef>
          <a:fillRef idx="1">
            <a:schemeClr val="lt1"/>
          </a:fillRef>
          <a:effectRef idx="0">
            <a:schemeClr val="accent6"/>
          </a:effectRef>
          <a:fontRef idx="minor">
            <a:schemeClr val="dk1"/>
          </a:fontRef>
        </p:style>
        <p:txBody>
          <a:bodyPr>
            <a:noAutofit/>
          </a:bodyPr>
          <a:lstStyle/>
          <a:p>
            <a:pPr algn="l" eaLnBrk="1" hangingPunct="1">
              <a:buFont typeface="Arial" pitchFamily="34" charset="0"/>
              <a:buNone/>
              <a:defRPr/>
            </a:pPr>
            <a:r>
              <a:rPr lang="en-US" altLang="el-GR" sz="4400" b="1" dirty="0" smtClean="0">
                <a:solidFill>
                  <a:schemeClr val="tx1"/>
                </a:solidFill>
                <a:latin typeface="Arial" pitchFamily="34" charset="0"/>
                <a:ea typeface="MS PGothic" pitchFamily="34" charset="-128"/>
                <a:cs typeface="Arial" pitchFamily="34" charset="0"/>
              </a:rPr>
              <a:t>Background</a:t>
            </a:r>
            <a:endParaRPr lang="en-US" altLang="el-GR" sz="4400" b="1" dirty="0">
              <a:solidFill>
                <a:schemeClr val="tx1"/>
              </a:solidFill>
              <a:latin typeface="Arial" pitchFamily="34" charset="0"/>
              <a:ea typeface="MS PGothic" pitchFamily="34" charset="-128"/>
              <a:cs typeface="Arial" pitchFamily="34" charset="0"/>
            </a:endParaRPr>
          </a:p>
          <a:p>
            <a:pPr algn="l" eaLnBrk="1" hangingPunct="1">
              <a:buFont typeface="Arial" pitchFamily="34" charset="0"/>
              <a:buChar char="•"/>
              <a:defRPr/>
            </a:pPr>
            <a:r>
              <a:rPr lang="en-GB" sz="2700" dirty="0" smtClean="0">
                <a:solidFill>
                  <a:schemeClr val="tx1"/>
                </a:solidFill>
                <a:latin typeface="Arial" pitchFamily="34" charset="0"/>
                <a:cs typeface="Arial" pitchFamily="34" charset="0"/>
              </a:rPr>
              <a:t>Boston </a:t>
            </a:r>
            <a:r>
              <a:rPr lang="en-US" sz="2700" dirty="0">
                <a:solidFill>
                  <a:schemeClr val="tx1"/>
                </a:solidFill>
                <a:latin typeface="Arial" pitchFamily="34" charset="0"/>
                <a:cs typeface="Arial" pitchFamily="34" charset="0"/>
              </a:rPr>
              <a:t>Diagnostic Aphasia Assessment Examination </a:t>
            </a:r>
            <a:r>
              <a:rPr lang="en-US" sz="2700" dirty="0" smtClean="0">
                <a:solidFill>
                  <a:schemeClr val="tx1"/>
                </a:solidFill>
                <a:latin typeface="Arial" pitchFamily="34" charset="0"/>
                <a:cs typeface="Arial" pitchFamily="34" charset="0"/>
              </a:rPr>
              <a:t>(BDAE) in English is </a:t>
            </a:r>
            <a:r>
              <a:rPr lang="en-US" sz="2700" dirty="0">
                <a:solidFill>
                  <a:schemeClr val="tx1"/>
                </a:solidFill>
                <a:latin typeface="Arial" pitchFamily="34" charset="0"/>
                <a:cs typeface="Arial" pitchFamily="34" charset="0"/>
              </a:rPr>
              <a:t>a </a:t>
            </a:r>
            <a:r>
              <a:rPr lang="en-US" sz="2700" dirty="0" err="1">
                <a:solidFill>
                  <a:schemeClr val="tx1"/>
                </a:solidFill>
                <a:latin typeface="Arial" pitchFamily="34" charset="0"/>
                <a:cs typeface="Arial" pitchFamily="34" charset="0"/>
              </a:rPr>
              <a:t>neuropsychologal</a:t>
            </a:r>
            <a:r>
              <a:rPr lang="en-US" sz="2700" dirty="0">
                <a:solidFill>
                  <a:schemeClr val="tx1"/>
                </a:solidFill>
                <a:latin typeface="Arial" pitchFamily="34" charset="0"/>
                <a:cs typeface="Arial" pitchFamily="34" charset="0"/>
              </a:rPr>
              <a:t> battery, primarily focusing on </a:t>
            </a:r>
            <a:r>
              <a:rPr lang="en-US" sz="2700" dirty="0" smtClean="0">
                <a:solidFill>
                  <a:schemeClr val="tx1"/>
                </a:solidFill>
                <a:latin typeface="Arial" pitchFamily="34" charset="0"/>
                <a:cs typeface="Arial" pitchFamily="34" charset="0"/>
              </a:rPr>
              <a:t>the diagnosis of classic -  anatomically based - aphasic syndromes ,</a:t>
            </a:r>
            <a:r>
              <a:rPr lang="en-US" sz="2700" dirty="0">
                <a:solidFill>
                  <a:schemeClr val="tx1"/>
                </a:solidFill>
                <a:latin typeface="Arial" pitchFamily="34" charset="0"/>
                <a:cs typeface="Arial" pitchFamily="34" charset="0"/>
              </a:rPr>
              <a:t>t</a:t>
            </a:r>
            <a:r>
              <a:rPr lang="en-US" sz="2700" dirty="0" smtClean="0">
                <a:solidFill>
                  <a:schemeClr val="tx1"/>
                </a:solidFill>
                <a:latin typeface="Arial" pitchFamily="34" charset="0"/>
                <a:cs typeface="Arial" pitchFamily="34" charset="0"/>
              </a:rPr>
              <a:t>hrough </a:t>
            </a:r>
            <a:r>
              <a:rPr lang="en-US" sz="2700" dirty="0">
                <a:solidFill>
                  <a:schemeClr val="tx1"/>
                </a:solidFill>
                <a:latin typeface="Arial" pitchFamily="34" charset="0"/>
                <a:cs typeface="Arial" pitchFamily="34" charset="0"/>
              </a:rPr>
              <a:t>r</a:t>
            </a:r>
            <a:r>
              <a:rPr lang="en-US" sz="2700" dirty="0" smtClean="0">
                <a:solidFill>
                  <a:schemeClr val="tx1"/>
                </a:solidFill>
                <a:latin typeface="Arial" pitchFamily="34" charset="0"/>
                <a:cs typeface="Arial" pitchFamily="34" charset="0"/>
              </a:rPr>
              <a:t>eceiving comprehensive samplings of language components </a:t>
            </a:r>
            <a:r>
              <a:rPr lang="el-GR" sz="2700" baseline="30000" dirty="0" smtClean="0">
                <a:solidFill>
                  <a:schemeClr val="tx1"/>
                </a:solidFill>
                <a:latin typeface="Arial" pitchFamily="34" charset="0"/>
                <a:cs typeface="Arial" pitchFamily="34" charset="0"/>
              </a:rPr>
              <a:t>2</a:t>
            </a:r>
            <a:r>
              <a:rPr lang="en-US" sz="2700" dirty="0" smtClean="0">
                <a:solidFill>
                  <a:schemeClr val="tx1"/>
                </a:solidFill>
                <a:latin typeface="Arial" pitchFamily="34" charset="0"/>
                <a:cs typeface="Arial" pitchFamily="34" charset="0"/>
              </a:rPr>
              <a:t>.</a:t>
            </a:r>
            <a:r>
              <a:rPr lang="el-GR" sz="2700" dirty="0" smtClean="0">
                <a:solidFill>
                  <a:schemeClr val="tx1"/>
                </a:solidFill>
                <a:latin typeface="Arial" pitchFamily="34" charset="0"/>
                <a:cs typeface="Arial" pitchFamily="34" charset="0"/>
              </a:rPr>
              <a:t> </a:t>
            </a:r>
            <a:endParaRPr lang="en-US" sz="2700" dirty="0" smtClean="0">
              <a:solidFill>
                <a:schemeClr val="tx1"/>
              </a:solidFill>
              <a:latin typeface="Arial" pitchFamily="34" charset="0"/>
              <a:cs typeface="Arial" pitchFamily="34" charset="0"/>
            </a:endParaRPr>
          </a:p>
          <a:p>
            <a:pPr algn="l" eaLnBrk="1" hangingPunct="1">
              <a:buFont typeface="Arial" pitchFamily="34" charset="0"/>
              <a:buChar char="•"/>
              <a:defRPr/>
            </a:pPr>
            <a:r>
              <a:rPr lang="en-GB" sz="2700" dirty="0" smtClean="0">
                <a:solidFill>
                  <a:schemeClr val="tx1"/>
                </a:solidFill>
                <a:latin typeface="Arial" pitchFamily="34" charset="0"/>
                <a:cs typeface="Arial" pitchFamily="34" charset="0"/>
              </a:rPr>
              <a:t>BDAE </a:t>
            </a:r>
            <a:r>
              <a:rPr lang="en-GB" sz="2700" dirty="0" smtClean="0">
                <a:solidFill>
                  <a:schemeClr val="tx1"/>
                </a:solidFill>
                <a:latin typeface="Arial" pitchFamily="34" charset="0"/>
                <a:ea typeface="MS PGothic" pitchFamily="34" charset="-128"/>
                <a:cs typeface="Arial" pitchFamily="34" charset="0"/>
              </a:rPr>
              <a:t>has been published in three versions: in English:  the standard, the extended and the short version</a:t>
            </a:r>
            <a:r>
              <a:rPr lang="el-GR" sz="2700" baseline="30000" dirty="0" smtClean="0">
                <a:solidFill>
                  <a:schemeClr val="tx1"/>
                </a:solidFill>
                <a:latin typeface="Arial" pitchFamily="34" charset="0"/>
                <a:ea typeface="MS PGothic" pitchFamily="34" charset="-128"/>
                <a:cs typeface="Arial" pitchFamily="34" charset="0"/>
              </a:rPr>
              <a:t>2</a:t>
            </a:r>
            <a:r>
              <a:rPr lang="en-GB" sz="2700" dirty="0" smtClean="0">
                <a:solidFill>
                  <a:schemeClr val="tx1"/>
                </a:solidFill>
                <a:latin typeface="Arial" pitchFamily="34" charset="0"/>
                <a:ea typeface="MS PGothic" pitchFamily="34" charset="-128"/>
                <a:cs typeface="Arial" pitchFamily="34" charset="0"/>
              </a:rPr>
              <a:t>. </a:t>
            </a:r>
          </a:p>
          <a:p>
            <a:pPr algn="l" eaLnBrk="1" hangingPunct="1">
              <a:buFont typeface="Arial" pitchFamily="34" charset="0"/>
              <a:buChar char="•"/>
              <a:defRPr/>
            </a:pPr>
            <a:r>
              <a:rPr lang="en-US" sz="2700" dirty="0" smtClean="0">
                <a:solidFill>
                  <a:schemeClr val="tx1"/>
                </a:solidFill>
                <a:latin typeface="Arial" pitchFamily="34" charset="0"/>
                <a:cs typeface="Arial" pitchFamily="34" charset="0"/>
              </a:rPr>
              <a:t>BDAE  </a:t>
            </a:r>
            <a:r>
              <a:rPr lang="en-US" sz="2700" dirty="0">
                <a:solidFill>
                  <a:schemeClr val="tx1"/>
                </a:solidFill>
                <a:latin typeface="Arial" pitchFamily="34" charset="0"/>
                <a:ea typeface="MS PGothic" pitchFamily="34" charset="-128"/>
                <a:cs typeface="Arial" pitchFamily="34" charset="0"/>
              </a:rPr>
              <a:t>(short </a:t>
            </a:r>
            <a:r>
              <a:rPr lang="en-US" sz="2700" dirty="0" smtClean="0">
                <a:solidFill>
                  <a:schemeClr val="tx1"/>
                </a:solidFill>
                <a:latin typeface="Arial" pitchFamily="34" charset="0"/>
                <a:ea typeface="MS PGothic" pitchFamily="34" charset="-128"/>
                <a:cs typeface="Arial" pitchFamily="34" charset="0"/>
              </a:rPr>
              <a:t>version) </a:t>
            </a:r>
            <a:r>
              <a:rPr lang="en-US" sz="2700" dirty="0" smtClean="0">
                <a:solidFill>
                  <a:schemeClr val="tx1"/>
                </a:solidFill>
                <a:latin typeface="Arial" pitchFamily="34" charset="0"/>
                <a:cs typeface="Arial" pitchFamily="34" charset="0"/>
              </a:rPr>
              <a:t>was </a:t>
            </a:r>
            <a:r>
              <a:rPr lang="en-US" sz="2700" dirty="0">
                <a:solidFill>
                  <a:schemeClr val="tx1"/>
                </a:solidFill>
                <a:latin typeface="Arial" pitchFamily="34" charset="0"/>
                <a:cs typeface="Arial" pitchFamily="34" charset="0"/>
              </a:rPr>
              <a:t>designed as a brief screening assessment tool </a:t>
            </a:r>
            <a:r>
              <a:rPr lang="en-US" sz="2700" dirty="0" smtClean="0">
                <a:solidFill>
                  <a:schemeClr val="tx1"/>
                </a:solidFill>
                <a:latin typeface="Arial" pitchFamily="34" charset="0"/>
                <a:cs typeface="Arial" pitchFamily="34" charset="0"/>
              </a:rPr>
              <a:t> </a:t>
            </a:r>
            <a:r>
              <a:rPr lang="en-US" sz="2800" dirty="0">
                <a:solidFill>
                  <a:schemeClr val="tx1"/>
                </a:solidFill>
                <a:latin typeface="Arial" pitchFamily="34" charset="0"/>
                <a:cs typeface="Arial" pitchFamily="34" charset="0"/>
              </a:rPr>
              <a:t>for several language aspects(i.e. </a:t>
            </a:r>
            <a:r>
              <a:rPr lang="en-US" sz="2800" dirty="0" smtClean="0">
                <a:solidFill>
                  <a:schemeClr val="tx1"/>
                </a:solidFill>
                <a:latin typeface="Arial" pitchFamily="34" charset="0"/>
                <a:ea typeface="MS PGothic" pitchFamily="34" charset="-128"/>
                <a:cs typeface="Arial" pitchFamily="34" charset="0"/>
              </a:rPr>
              <a:t>.speech </a:t>
            </a:r>
            <a:r>
              <a:rPr lang="en-US" sz="2800" dirty="0">
                <a:solidFill>
                  <a:schemeClr val="tx1"/>
                </a:solidFill>
                <a:latin typeface="Arial" pitchFamily="34" charset="0"/>
                <a:ea typeface="MS PGothic" pitchFamily="34" charset="-128"/>
                <a:cs typeface="Arial" pitchFamily="34" charset="0"/>
              </a:rPr>
              <a:t>and language production and understanding, reading and writing)</a:t>
            </a:r>
            <a:r>
              <a:rPr lang="en-US" sz="2700" dirty="0" smtClean="0">
                <a:solidFill>
                  <a:schemeClr val="tx1"/>
                </a:solidFill>
                <a:latin typeface="Arial" pitchFamily="34" charset="0"/>
                <a:cs typeface="Arial" pitchFamily="34" charset="0"/>
              </a:rPr>
              <a:t>based on the standard version of the test</a:t>
            </a:r>
            <a:r>
              <a:rPr lang="en-US" sz="2700" baseline="30000" dirty="0" smtClean="0">
                <a:solidFill>
                  <a:schemeClr val="tx1"/>
                </a:solidFill>
                <a:latin typeface="Arial" pitchFamily="34" charset="0"/>
                <a:cs typeface="Arial" pitchFamily="34" charset="0"/>
              </a:rPr>
              <a:t>2</a:t>
            </a:r>
            <a:r>
              <a:rPr lang="en-US" sz="2700" dirty="0" smtClean="0">
                <a:solidFill>
                  <a:schemeClr val="tx1"/>
                </a:solidFill>
                <a:latin typeface="Arial" pitchFamily="34" charset="0"/>
                <a:cs typeface="Arial" pitchFamily="34" charset="0"/>
              </a:rPr>
              <a:t>.</a:t>
            </a:r>
          </a:p>
          <a:p>
            <a:pPr algn="l" eaLnBrk="1" hangingPunct="1">
              <a:buFont typeface="Arial" pitchFamily="34" charset="0"/>
              <a:buChar char="•"/>
              <a:defRPr/>
            </a:pPr>
            <a:r>
              <a:rPr lang="en-GB" sz="2700" dirty="0" smtClean="0">
                <a:solidFill>
                  <a:schemeClr val="tx1"/>
                </a:solidFill>
                <a:latin typeface="Arial" pitchFamily="34" charset="0"/>
                <a:ea typeface="MS PGothic" pitchFamily="34" charset="-128"/>
                <a:cs typeface="Arial" pitchFamily="34" charset="0"/>
              </a:rPr>
              <a:t>BDAE  </a:t>
            </a:r>
            <a:r>
              <a:rPr lang="en-GB" sz="2700" dirty="0" smtClean="0">
                <a:solidFill>
                  <a:schemeClr val="tx1"/>
                </a:solidFill>
                <a:latin typeface="Arial" pitchFamily="34" charset="0"/>
                <a:cs typeface="Arial" pitchFamily="34" charset="0"/>
              </a:rPr>
              <a:t>was </a:t>
            </a:r>
            <a:r>
              <a:rPr lang="en-US" sz="2700" dirty="0" smtClean="0">
                <a:solidFill>
                  <a:schemeClr val="tx1"/>
                </a:solidFill>
                <a:latin typeface="Arial" pitchFamily="34" charset="0"/>
                <a:cs typeface="Arial" pitchFamily="34" charset="0"/>
              </a:rPr>
              <a:t>translated </a:t>
            </a:r>
            <a:r>
              <a:rPr lang="en-US" sz="2700" dirty="0">
                <a:solidFill>
                  <a:schemeClr val="tx1"/>
                </a:solidFill>
                <a:latin typeface="Arial" pitchFamily="34" charset="0"/>
                <a:cs typeface="Arial" pitchFamily="34" charset="0"/>
              </a:rPr>
              <a:t>and standardized in Greek </a:t>
            </a:r>
            <a:r>
              <a:rPr lang="en-US" sz="2700" dirty="0" smtClean="0">
                <a:solidFill>
                  <a:schemeClr val="tx1"/>
                </a:solidFill>
                <a:latin typeface="Arial" pitchFamily="34" charset="0"/>
                <a:cs typeface="Arial" pitchFamily="34" charset="0"/>
              </a:rPr>
              <a:t>, in its standard version </a:t>
            </a:r>
            <a:r>
              <a:rPr lang="el-GR" sz="2700" baseline="30000" dirty="0" smtClean="0">
                <a:solidFill>
                  <a:schemeClr val="tx1"/>
                </a:solidFill>
                <a:latin typeface="Arial" pitchFamily="34" charset="0"/>
                <a:cs typeface="Arial" pitchFamily="34" charset="0"/>
              </a:rPr>
              <a:t>1</a:t>
            </a:r>
            <a:r>
              <a:rPr lang="en-US" sz="2700" dirty="0" smtClean="0">
                <a:solidFill>
                  <a:schemeClr val="tx1"/>
                </a:solidFill>
                <a:latin typeface="Arial" pitchFamily="34" charset="0"/>
                <a:cs typeface="Arial" pitchFamily="34" charset="0"/>
              </a:rPr>
              <a:t>.</a:t>
            </a:r>
            <a:endParaRPr lang="en-US" sz="2700" dirty="0">
              <a:solidFill>
                <a:schemeClr val="tx1"/>
              </a:solidFill>
              <a:latin typeface="Arial" pitchFamily="34" charset="0"/>
              <a:cs typeface="Arial" pitchFamily="34" charset="0"/>
            </a:endParaRPr>
          </a:p>
          <a:p>
            <a:pPr algn="l" eaLnBrk="1" hangingPunct="1">
              <a:lnSpc>
                <a:spcPct val="120000"/>
              </a:lnSpc>
              <a:buFont typeface="Arial" pitchFamily="34" charset="0"/>
              <a:buChar char="•"/>
              <a:defRPr/>
            </a:pPr>
            <a:r>
              <a:rPr lang="en-US" sz="2700" dirty="0" smtClean="0">
                <a:solidFill>
                  <a:schemeClr val="tx1"/>
                </a:solidFill>
                <a:latin typeface="Arial" pitchFamily="34" charset="0"/>
                <a:cs typeface="Arial" pitchFamily="34" charset="0"/>
              </a:rPr>
              <a:t>Boston Naming Test </a:t>
            </a:r>
            <a:r>
              <a:rPr lang="en-US" sz="2700" dirty="0">
                <a:solidFill>
                  <a:schemeClr val="tx1"/>
                </a:solidFill>
                <a:latin typeface="Arial" pitchFamily="34" charset="0"/>
                <a:cs typeface="Arial" pitchFamily="34" charset="0"/>
              </a:rPr>
              <a:t>(</a:t>
            </a:r>
            <a:r>
              <a:rPr lang="en-US" sz="2700" dirty="0" smtClean="0">
                <a:solidFill>
                  <a:schemeClr val="tx1"/>
                </a:solidFill>
                <a:latin typeface="Arial" pitchFamily="34" charset="0"/>
                <a:cs typeface="Arial" pitchFamily="34" charset="0"/>
              </a:rPr>
              <a:t>BNT)  in English  is a neuropsychological assessment tool for measuring confrontational word retrieval</a:t>
            </a:r>
            <a:r>
              <a:rPr lang="en-US" sz="2700" baseline="30000" dirty="0" smtClean="0">
                <a:solidFill>
                  <a:schemeClr val="tx1"/>
                </a:solidFill>
                <a:latin typeface="Arial" pitchFamily="34" charset="0"/>
                <a:cs typeface="Arial" pitchFamily="34" charset="0"/>
              </a:rPr>
              <a:t>2</a:t>
            </a:r>
            <a:r>
              <a:rPr lang="en-US" sz="2700" dirty="0" smtClean="0">
                <a:solidFill>
                  <a:schemeClr val="tx1"/>
                </a:solidFill>
                <a:latin typeface="Arial" pitchFamily="34" charset="0"/>
                <a:cs typeface="Arial" pitchFamily="34" charset="0"/>
              </a:rPr>
              <a:t>.</a:t>
            </a:r>
          </a:p>
          <a:p>
            <a:pPr algn="l" eaLnBrk="1" hangingPunct="1">
              <a:lnSpc>
                <a:spcPct val="120000"/>
              </a:lnSpc>
              <a:buFont typeface="Arial" pitchFamily="34" charset="0"/>
              <a:buChar char="•"/>
              <a:defRPr/>
            </a:pPr>
            <a:r>
              <a:rPr lang="en-US" sz="2700" dirty="0" smtClean="0">
                <a:solidFill>
                  <a:schemeClr val="tx1"/>
                </a:solidFill>
                <a:latin typeface="Arial" pitchFamily="34" charset="0"/>
                <a:cs typeface="Arial" pitchFamily="34" charset="0"/>
              </a:rPr>
              <a:t>BNT in English has been published in two versions: the standard  version, </a:t>
            </a:r>
            <a:r>
              <a:rPr lang="en-US" sz="2700" dirty="0">
                <a:solidFill>
                  <a:schemeClr val="tx1"/>
                </a:solidFill>
                <a:latin typeface="Arial" pitchFamily="34" charset="0"/>
                <a:cs typeface="Arial" pitchFamily="34" charset="0"/>
              </a:rPr>
              <a:t>consisting of 60 </a:t>
            </a:r>
            <a:r>
              <a:rPr lang="en-US" sz="2700" dirty="0" smtClean="0">
                <a:solidFill>
                  <a:schemeClr val="tx1"/>
                </a:solidFill>
                <a:latin typeface="Arial" pitchFamily="34" charset="0"/>
                <a:cs typeface="Arial" pitchFamily="34" charset="0"/>
              </a:rPr>
              <a:t>items and the short version,</a:t>
            </a:r>
            <a:r>
              <a:rPr lang="en-US" altLang="el-GR" sz="2700" dirty="0">
                <a:solidFill>
                  <a:schemeClr val="tx1"/>
                </a:solidFill>
                <a:latin typeface="Arial" pitchFamily="34" charset="0"/>
                <a:ea typeface="MS PGothic" pitchFamily="34" charset="-128"/>
                <a:cs typeface="Arial" pitchFamily="34" charset="0"/>
              </a:rPr>
              <a:t> consisting of 15 </a:t>
            </a:r>
            <a:r>
              <a:rPr lang="en-US" altLang="el-GR" sz="2700" dirty="0" smtClean="0">
                <a:solidFill>
                  <a:schemeClr val="tx1"/>
                </a:solidFill>
                <a:latin typeface="Arial" pitchFamily="34" charset="0"/>
                <a:ea typeface="MS PGothic" pitchFamily="34" charset="-128"/>
                <a:cs typeface="Arial" pitchFamily="34" charset="0"/>
              </a:rPr>
              <a:t>items</a:t>
            </a:r>
            <a:r>
              <a:rPr lang="el-GR" altLang="el-GR" sz="2700" baseline="30000" dirty="0" smtClean="0">
                <a:solidFill>
                  <a:schemeClr val="tx1"/>
                </a:solidFill>
                <a:latin typeface="Arial" pitchFamily="34" charset="0"/>
                <a:ea typeface="MS PGothic" pitchFamily="34" charset="-128"/>
                <a:cs typeface="Arial" pitchFamily="34" charset="0"/>
              </a:rPr>
              <a:t>2</a:t>
            </a:r>
            <a:r>
              <a:rPr lang="en-US" altLang="el-GR" sz="2700" dirty="0" smtClean="0">
                <a:solidFill>
                  <a:schemeClr val="tx1"/>
                </a:solidFill>
                <a:latin typeface="Arial" pitchFamily="34" charset="0"/>
                <a:ea typeface="MS PGothic" pitchFamily="34" charset="-128"/>
                <a:cs typeface="Arial" pitchFamily="34" charset="0"/>
              </a:rPr>
              <a:t> .</a:t>
            </a:r>
            <a:endParaRPr lang="en-US" sz="2700" dirty="0" smtClean="0">
              <a:solidFill>
                <a:schemeClr val="tx1"/>
              </a:solidFill>
              <a:latin typeface="Arial" pitchFamily="34" charset="0"/>
              <a:cs typeface="Arial" pitchFamily="34" charset="0"/>
            </a:endParaRPr>
          </a:p>
          <a:p>
            <a:pPr algn="l" eaLnBrk="1" hangingPunct="1">
              <a:lnSpc>
                <a:spcPct val="120000"/>
              </a:lnSpc>
              <a:buFont typeface="Arial" pitchFamily="34" charset="0"/>
              <a:buChar char="•"/>
              <a:defRPr/>
            </a:pPr>
            <a:r>
              <a:rPr lang="en-US" sz="2700" dirty="0" smtClean="0">
                <a:solidFill>
                  <a:schemeClr val="tx1"/>
                </a:solidFill>
                <a:latin typeface="Arial" pitchFamily="34" charset="0"/>
                <a:cs typeface="Arial" pitchFamily="34" charset="0"/>
              </a:rPr>
              <a:t>BNT has been </a:t>
            </a:r>
            <a:r>
              <a:rPr lang="en-US" sz="2700" dirty="0">
                <a:solidFill>
                  <a:schemeClr val="tx1"/>
                </a:solidFill>
                <a:latin typeface="Arial" pitchFamily="34" charset="0"/>
                <a:cs typeface="Arial" pitchFamily="34" charset="0"/>
              </a:rPr>
              <a:t>translated and standardized in </a:t>
            </a:r>
            <a:r>
              <a:rPr lang="en-US" sz="2700" dirty="0" smtClean="0">
                <a:solidFill>
                  <a:schemeClr val="tx1"/>
                </a:solidFill>
                <a:latin typeface="Arial" pitchFamily="34" charset="0"/>
                <a:cs typeface="Arial" pitchFamily="34" charset="0"/>
              </a:rPr>
              <a:t>Greek , in both the standard  as well as the short version</a:t>
            </a:r>
            <a:r>
              <a:rPr lang="el-GR" sz="2700" baseline="30000" dirty="0" smtClean="0">
                <a:solidFill>
                  <a:schemeClr val="tx1"/>
                </a:solidFill>
                <a:latin typeface="Arial" pitchFamily="34" charset="0"/>
                <a:cs typeface="Arial" pitchFamily="34" charset="0"/>
              </a:rPr>
              <a:t>3,4</a:t>
            </a:r>
            <a:r>
              <a:rPr lang="en-US" sz="2700" dirty="0" smtClean="0">
                <a:solidFill>
                  <a:schemeClr val="tx1"/>
                </a:solidFill>
                <a:latin typeface="Arial" pitchFamily="34" charset="0"/>
                <a:cs typeface="Arial" pitchFamily="34" charset="0"/>
              </a:rPr>
              <a:t>. The standard version consists of 45 items, whereas the short version consists of 20 items </a:t>
            </a:r>
            <a:r>
              <a:rPr lang="el-GR" sz="2700" baseline="30000" dirty="0" smtClean="0">
                <a:solidFill>
                  <a:schemeClr val="tx1"/>
                </a:solidFill>
                <a:latin typeface="Arial" pitchFamily="34" charset="0"/>
                <a:cs typeface="Arial" pitchFamily="34" charset="0"/>
              </a:rPr>
              <a:t>3,4.</a:t>
            </a:r>
            <a:endParaRPr lang="en-US" sz="2700" baseline="30000" dirty="0" smtClean="0">
              <a:solidFill>
                <a:schemeClr val="tx1"/>
              </a:solidFill>
              <a:latin typeface="Arial" pitchFamily="34" charset="0"/>
              <a:cs typeface="Arial" pitchFamily="34" charset="0"/>
            </a:endParaRPr>
          </a:p>
          <a:p>
            <a:pPr algn="l" eaLnBrk="1" hangingPunct="1">
              <a:lnSpc>
                <a:spcPct val="120000"/>
              </a:lnSpc>
              <a:defRPr/>
            </a:pPr>
            <a:r>
              <a:rPr lang="en-GB" altLang="el-GR" sz="4400" b="1" dirty="0" smtClean="0">
                <a:solidFill>
                  <a:schemeClr val="tx1"/>
                </a:solidFill>
                <a:latin typeface="Arial" pitchFamily="34" charset="0"/>
                <a:ea typeface="MS PGothic" pitchFamily="34" charset="-128"/>
                <a:cs typeface="Arial" pitchFamily="34" charset="0"/>
              </a:rPr>
              <a:t>Current study</a:t>
            </a:r>
          </a:p>
          <a:p>
            <a:pPr algn="l" eaLnBrk="1" hangingPunct="1">
              <a:spcBef>
                <a:spcPct val="50000"/>
              </a:spcBef>
              <a:defRPr/>
            </a:pPr>
            <a:r>
              <a:rPr lang="en-US" sz="2700" dirty="0" smtClean="0">
                <a:solidFill>
                  <a:schemeClr val="tx1"/>
                </a:solidFill>
                <a:latin typeface="Arial" pitchFamily="34" charset="0"/>
                <a:cs typeface="Arial" pitchFamily="34" charset="0"/>
              </a:rPr>
              <a:t>The present study investigated the psychometric features  of BDAE and BNT (short  versions) in Greek people with aphasia. The aims of the study were:  a) the construction of the short version of BDAE in Greek , based on the standard version of the test in Greek b) the comparison  of BDAE short version vs BDAE standard version regarding the appropriateness of the items selected for BDAE short version, c) the comparison of  BNT short version vs BNT standard version regarding  their psychometric properties. </a:t>
            </a:r>
          </a:p>
          <a:p>
            <a:pPr algn="l" eaLnBrk="1" hangingPunct="1">
              <a:spcBef>
                <a:spcPct val="50000"/>
              </a:spcBef>
              <a:defRPr/>
            </a:pPr>
            <a:endParaRPr lang="el-GR" sz="2400" dirty="0" smtClean="0">
              <a:solidFill>
                <a:schemeClr val="tx1"/>
              </a:solidFill>
              <a:latin typeface="Arial" pitchFamily="34" charset="0"/>
              <a:cs typeface="Arial" pitchFamily="34" charset="0"/>
            </a:endParaRPr>
          </a:p>
          <a:p>
            <a:pPr algn="l" eaLnBrk="1" hangingPunct="1">
              <a:spcBef>
                <a:spcPct val="50000"/>
              </a:spcBef>
              <a:buFont typeface="Arial" pitchFamily="34" charset="0"/>
              <a:buNone/>
              <a:defRPr/>
            </a:pPr>
            <a:endParaRPr lang="en-GB" altLang="el-GR" sz="1000" b="1" dirty="0" smtClean="0">
              <a:solidFill>
                <a:srgbClr val="000000"/>
              </a:solidFill>
              <a:latin typeface="Arial" pitchFamily="34" charset="0"/>
              <a:ea typeface="MS PGothic" pitchFamily="34" charset="-128"/>
              <a:cs typeface="Arial" pitchFamily="34"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5707374"/>
              </p:ext>
            </p:extLst>
          </p:nvPr>
        </p:nvGraphicFramePr>
        <p:xfrm>
          <a:off x="29823847" y="7321056"/>
          <a:ext cx="12995613" cy="10183277"/>
        </p:xfrm>
        <a:graphic>
          <a:graphicData uri="http://schemas.openxmlformats.org/drawingml/2006/table">
            <a:tbl>
              <a:tblPr>
                <a:tableStyleId>{16D9F66E-5EB9-4882-86FB-DCBF35E3C3E4}</a:tableStyleId>
              </a:tblPr>
              <a:tblGrid>
                <a:gridCol w="7557526"/>
                <a:gridCol w="5438087"/>
              </a:tblGrid>
              <a:tr h="966060">
                <a:tc gridSpan="2">
                  <a:txBody>
                    <a:bodyPr/>
                    <a:lstStyle>
                      <a:lvl1pPr eaLnBrk="0" hangingPunct="0">
                        <a:spcBef>
                          <a:spcPct val="20000"/>
                        </a:spcBef>
                        <a:buFont typeface="Arial" pitchFamily="34" charset="0"/>
                        <a:defRPr sz="131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defRPr sz="115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defRPr sz="98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defRPr sz="82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defRPr sz="8200">
                          <a:solidFill>
                            <a:schemeClr val="tx1"/>
                          </a:solidFill>
                          <a:latin typeface="Calibri" pitchFamily="34" charset="0"/>
                          <a:ea typeface="MS PGothic" pitchFamily="34" charset="-128"/>
                        </a:defRPr>
                      </a:lvl5pPr>
                      <a:lvl6pPr marL="25146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6pPr>
                      <a:lvl7pPr marL="29718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7pPr>
                      <a:lvl8pPr marL="34290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8pPr>
                      <a:lvl9pPr marL="38862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9pPr>
                    </a:lstStyle>
                    <a:p>
                      <a:pPr marL="0" marR="0" lvl="0" indent="0" algn="l" defTabSz="2055813" rtl="0" eaLnBrk="1" fontAlgn="base" latinLnBrk="0" hangingPunct="1">
                        <a:lnSpc>
                          <a:spcPct val="100000"/>
                        </a:lnSpc>
                        <a:spcBef>
                          <a:spcPct val="0"/>
                        </a:spcBef>
                        <a:spcAft>
                          <a:spcPct val="0"/>
                        </a:spcAft>
                        <a:buClrTx/>
                        <a:buSzTx/>
                        <a:buFontTx/>
                        <a:buNone/>
                        <a:tabLst/>
                      </a:pPr>
                      <a:r>
                        <a:rPr kumimoji="0" lang="en-US" altLang="el-GR" sz="4400" b="1" u="none" strike="noStrike" cap="none" normalizeH="0" baseline="0" dirty="0" smtClean="0">
                          <a:ln>
                            <a:noFill/>
                          </a:ln>
                          <a:effectLst/>
                          <a:latin typeface="Arial" pitchFamily="34" charset="0"/>
                          <a:cs typeface="Arial" pitchFamily="34" charset="0"/>
                        </a:rPr>
                        <a:t>Results</a:t>
                      </a:r>
                      <a:endParaRPr kumimoji="0" lang="en-US" altLang="el-GR" sz="4400" b="1" i="0" u="none" strike="noStrike" cap="none" normalizeH="0" baseline="0" dirty="0" smtClean="0">
                        <a:ln>
                          <a:noFill/>
                        </a:ln>
                        <a:solidFill>
                          <a:srgbClr val="FFFFFF"/>
                        </a:solidFill>
                        <a:effectLst/>
                        <a:latin typeface="Arial" pitchFamily="34" charset="0"/>
                        <a:ea typeface="MS PGothic" pitchFamily="34" charset="-128"/>
                        <a:cs typeface="Arial" pitchFamily="34" charset="0"/>
                      </a:endParaRPr>
                    </a:p>
                  </a:txBody>
                  <a:tcPr marL="111577" marR="111577" marT="41614" marB="41614" anchor="ctr"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accent6">
                        <a:lumMod val="90000"/>
                      </a:schemeClr>
                    </a:solidFill>
                  </a:tcPr>
                </a:tc>
                <a:tc hMerge="1">
                  <a:txBody>
                    <a:bodyPr/>
                    <a:lstStyle/>
                    <a:p>
                      <a:endParaRPr lang="el-GR"/>
                    </a:p>
                  </a:txBody>
                  <a:tcPr/>
                </a:tc>
              </a:tr>
              <a:tr h="2445601">
                <a:tc>
                  <a:txBody>
                    <a:bodyPr/>
                    <a:lstStyle>
                      <a:lvl1pPr eaLnBrk="0" hangingPunct="0">
                        <a:spcBef>
                          <a:spcPct val="20000"/>
                        </a:spcBef>
                        <a:buFont typeface="Arial" pitchFamily="34" charset="0"/>
                        <a:defRPr sz="131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defRPr sz="115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defRPr sz="98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defRPr sz="82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defRPr sz="8200">
                          <a:solidFill>
                            <a:schemeClr val="tx1"/>
                          </a:solidFill>
                          <a:latin typeface="Calibri" pitchFamily="34" charset="0"/>
                          <a:ea typeface="MS PGothic" pitchFamily="34" charset="-128"/>
                        </a:defRPr>
                      </a:lvl5pPr>
                      <a:lvl6pPr marL="25146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6pPr>
                      <a:lvl7pPr marL="29718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7pPr>
                      <a:lvl8pPr marL="34290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8pPr>
                      <a:lvl9pPr marL="38862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9pPr>
                    </a:lstStyle>
                    <a:p>
                      <a:pPr marL="0" marR="0" lvl="0" indent="0" algn="l" defTabSz="2055813" rtl="0" eaLnBrk="1" fontAlgn="base" latinLnBrk="0" hangingPunct="1">
                        <a:lnSpc>
                          <a:spcPct val="100000"/>
                        </a:lnSpc>
                        <a:spcBef>
                          <a:spcPct val="0"/>
                        </a:spcBef>
                        <a:spcAft>
                          <a:spcPct val="0"/>
                        </a:spcAft>
                        <a:buClrTx/>
                        <a:buSzTx/>
                        <a:buFontTx/>
                        <a:buNone/>
                        <a:tabLst/>
                      </a:pPr>
                      <a:r>
                        <a:rPr kumimoji="0" lang="en-US" altLang="el-GR" sz="2700" u="none" strike="noStrike" cap="none" normalizeH="0" baseline="0" dirty="0" smtClean="0">
                          <a:ln>
                            <a:noFill/>
                          </a:ln>
                          <a:effectLst/>
                        </a:rPr>
                        <a:t>Standard BDAE-short BDAE  </a:t>
                      </a:r>
                    </a:p>
                    <a:p>
                      <a:pPr marL="0" marR="0" lvl="0" indent="0" algn="l" defTabSz="2055813" rtl="0" eaLnBrk="1" fontAlgn="base" latinLnBrk="0" hangingPunct="1">
                        <a:lnSpc>
                          <a:spcPct val="100000"/>
                        </a:lnSpc>
                        <a:spcBef>
                          <a:spcPct val="0"/>
                        </a:spcBef>
                        <a:spcAft>
                          <a:spcPct val="0"/>
                        </a:spcAft>
                        <a:buClrTx/>
                        <a:buSzTx/>
                        <a:buFontTx/>
                        <a:buNone/>
                        <a:tabLst/>
                      </a:pPr>
                      <a:r>
                        <a:rPr kumimoji="0" lang="en-US" altLang="el-GR" sz="2700" u="none" strike="noStrike" cap="none" normalizeH="0" baseline="0" dirty="0" smtClean="0">
                          <a:ln>
                            <a:noFill/>
                          </a:ln>
                          <a:effectLst/>
                        </a:rPr>
                        <a:t>(initial assessment) </a:t>
                      </a:r>
                    </a:p>
                    <a:p>
                      <a:pPr marL="0" marR="0" lvl="0" indent="0" algn="l" defTabSz="2055813" rtl="0" eaLnBrk="1" fontAlgn="base" latinLnBrk="0" hangingPunct="1">
                        <a:lnSpc>
                          <a:spcPct val="100000"/>
                        </a:lnSpc>
                        <a:spcBef>
                          <a:spcPct val="0"/>
                        </a:spcBef>
                        <a:spcAft>
                          <a:spcPct val="0"/>
                        </a:spcAft>
                        <a:buClrTx/>
                        <a:buSzTx/>
                        <a:buFontTx/>
                        <a:buNone/>
                        <a:tabLst/>
                      </a:pPr>
                      <a:endParaRPr kumimoji="0" lang="en-US" altLang="el-GR" sz="2700" u="none" strike="noStrike" cap="none" normalizeH="0" baseline="0" dirty="0" smtClean="0">
                        <a:ln>
                          <a:noFill/>
                        </a:ln>
                        <a:effectLst/>
                      </a:endParaRPr>
                    </a:p>
                    <a:p>
                      <a:pPr marL="0" marR="0" lvl="0" indent="0" algn="l" defTabSz="2055813" rtl="0" eaLnBrk="1" fontAlgn="base" latinLnBrk="0" hangingPunct="1">
                        <a:lnSpc>
                          <a:spcPct val="100000"/>
                        </a:lnSpc>
                        <a:spcBef>
                          <a:spcPct val="0"/>
                        </a:spcBef>
                        <a:spcAft>
                          <a:spcPct val="0"/>
                        </a:spcAft>
                        <a:buClrTx/>
                        <a:buSzTx/>
                        <a:buFontTx/>
                        <a:buNone/>
                        <a:tabLst/>
                      </a:pPr>
                      <a:r>
                        <a:rPr kumimoji="0" lang="en-US" altLang="el-GR" sz="2700" u="none" strike="noStrike" cap="none" normalizeH="0" baseline="0" dirty="0" smtClean="0">
                          <a:ln>
                            <a:noFill/>
                          </a:ln>
                          <a:effectLst/>
                        </a:rPr>
                        <a:t>Standard BNT-short BNT</a:t>
                      </a:r>
                    </a:p>
                    <a:p>
                      <a:pPr marL="0" marR="0" lvl="0" indent="0" algn="l" defTabSz="2055813" rtl="0" eaLnBrk="1" fontAlgn="base" latinLnBrk="0" hangingPunct="1">
                        <a:lnSpc>
                          <a:spcPct val="100000"/>
                        </a:lnSpc>
                        <a:spcBef>
                          <a:spcPct val="0"/>
                        </a:spcBef>
                        <a:spcAft>
                          <a:spcPct val="0"/>
                        </a:spcAft>
                        <a:buClrTx/>
                        <a:buSzTx/>
                        <a:buFontTx/>
                        <a:buNone/>
                        <a:tabLst/>
                      </a:pPr>
                      <a:r>
                        <a:rPr kumimoji="0" lang="en-US" altLang="el-GR" sz="2700" u="none" strike="noStrike" cap="none" normalizeH="0" baseline="0" dirty="0" smtClean="0">
                          <a:ln>
                            <a:noFill/>
                          </a:ln>
                          <a:effectLst/>
                        </a:rPr>
                        <a:t>(initial assessment) </a:t>
                      </a:r>
                      <a:endParaRPr kumimoji="0" lang="en-US" altLang="el-GR" sz="2700" b="1" i="0" u="none" strike="noStrike" cap="none" normalizeH="0" baseline="0" dirty="0" smtClean="0">
                        <a:ln>
                          <a:noFill/>
                        </a:ln>
                        <a:solidFill>
                          <a:schemeClr val="tx1"/>
                        </a:solidFill>
                        <a:effectLst/>
                        <a:latin typeface="Arial" pitchFamily="34" charset="0"/>
                        <a:ea typeface="MS PGothic" pitchFamily="34" charset="-128"/>
                        <a:cs typeface="Arial" pitchFamily="34" charset="0"/>
                      </a:endParaRPr>
                    </a:p>
                  </a:txBody>
                  <a:tcPr marL="111577" marR="111577" marT="41614" marB="4161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90000"/>
                      </a:schemeClr>
                    </a:solidFill>
                  </a:tcPr>
                </a:tc>
                <a:tc>
                  <a:txBody>
                    <a:bodyPr/>
                    <a:lstStyle>
                      <a:lvl1pPr eaLnBrk="0" hangingPunct="0">
                        <a:spcBef>
                          <a:spcPct val="20000"/>
                        </a:spcBef>
                        <a:buFont typeface="Arial" pitchFamily="34" charset="0"/>
                        <a:defRPr sz="131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defRPr sz="115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defRPr sz="98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defRPr sz="82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defRPr sz="8200">
                          <a:solidFill>
                            <a:schemeClr val="tx1"/>
                          </a:solidFill>
                          <a:latin typeface="Calibri" pitchFamily="34" charset="0"/>
                          <a:ea typeface="MS PGothic" pitchFamily="34" charset="-128"/>
                        </a:defRPr>
                      </a:lvl5pPr>
                      <a:lvl6pPr marL="25146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6pPr>
                      <a:lvl7pPr marL="29718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7pPr>
                      <a:lvl8pPr marL="34290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8pPr>
                      <a:lvl9pPr marL="38862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9pPr>
                    </a:lstStyle>
                    <a:p>
                      <a:pPr marL="0" marR="0" lvl="0" indent="0" algn="just" defTabSz="2055813" rtl="0" eaLnBrk="1" fontAlgn="base" latinLnBrk="0" hangingPunct="1">
                        <a:lnSpc>
                          <a:spcPct val="100000"/>
                        </a:lnSpc>
                        <a:spcBef>
                          <a:spcPct val="0"/>
                        </a:spcBef>
                        <a:spcAft>
                          <a:spcPct val="0"/>
                        </a:spcAft>
                        <a:buClrTx/>
                        <a:buSzTx/>
                        <a:buFontTx/>
                        <a:buNone/>
                        <a:tabLst/>
                      </a:pPr>
                      <a:endParaRPr kumimoji="0" lang="en-US" altLang="el-GR" sz="2700" u="none" strike="noStrike" cap="none" normalizeH="0" baseline="0" dirty="0" smtClean="0">
                        <a:ln>
                          <a:noFill/>
                        </a:ln>
                        <a:effectLst/>
                      </a:endParaRPr>
                    </a:p>
                    <a:p>
                      <a:pPr marL="0" marR="0" lvl="0" indent="0" algn="just" defTabSz="2055813" rtl="0" eaLnBrk="1" fontAlgn="base" latinLnBrk="0" hangingPunct="1">
                        <a:lnSpc>
                          <a:spcPct val="100000"/>
                        </a:lnSpc>
                        <a:spcBef>
                          <a:spcPct val="0"/>
                        </a:spcBef>
                        <a:spcAft>
                          <a:spcPct val="0"/>
                        </a:spcAft>
                        <a:buClrTx/>
                        <a:buSzTx/>
                        <a:buFontTx/>
                        <a:buNone/>
                        <a:tabLst/>
                      </a:pPr>
                      <a:r>
                        <a:rPr lang="en-GB" sz="2700" kern="1200" dirty="0" smtClean="0"/>
                        <a:t>  ICC = 0.964</a:t>
                      </a:r>
                    </a:p>
                    <a:p>
                      <a:pPr marL="0" marR="0" lvl="0" indent="0" algn="just" defTabSz="2055813" rtl="0" eaLnBrk="1" fontAlgn="base" latinLnBrk="0" hangingPunct="1">
                        <a:lnSpc>
                          <a:spcPct val="100000"/>
                        </a:lnSpc>
                        <a:spcBef>
                          <a:spcPct val="0"/>
                        </a:spcBef>
                        <a:spcAft>
                          <a:spcPct val="0"/>
                        </a:spcAft>
                        <a:buClrTx/>
                        <a:buSzTx/>
                        <a:buFontTx/>
                        <a:buNone/>
                        <a:tabLst/>
                      </a:pPr>
                      <a:endParaRPr kumimoji="0" lang="en-GB" sz="2700" u="none" strike="noStrike" kern="1200" cap="none" normalizeH="0" baseline="0" dirty="0" smtClean="0">
                        <a:ln>
                          <a:noFill/>
                        </a:ln>
                        <a:effectLst/>
                      </a:endParaRPr>
                    </a:p>
                    <a:p>
                      <a:pPr marL="0" marR="0" lvl="0" indent="0" algn="just" defTabSz="2055813" rtl="0" eaLnBrk="1" fontAlgn="base" latinLnBrk="0" hangingPunct="1">
                        <a:lnSpc>
                          <a:spcPct val="100000"/>
                        </a:lnSpc>
                        <a:spcBef>
                          <a:spcPct val="0"/>
                        </a:spcBef>
                        <a:spcAft>
                          <a:spcPct val="0"/>
                        </a:spcAft>
                        <a:buClrTx/>
                        <a:buSzTx/>
                        <a:buFontTx/>
                        <a:buNone/>
                        <a:tabLst/>
                      </a:pPr>
                      <a:endParaRPr kumimoji="0" lang="en-GB" sz="2700" u="none" strike="noStrike" kern="1200" cap="none" normalizeH="0" baseline="0" dirty="0" smtClean="0">
                        <a:ln>
                          <a:noFill/>
                        </a:ln>
                        <a:effectLst/>
                      </a:endParaRPr>
                    </a:p>
                    <a:p>
                      <a:pPr marL="0" marR="0" lvl="0" indent="0" algn="just" defTabSz="2055813" rtl="0" eaLnBrk="1" fontAlgn="base" latinLnBrk="0" hangingPunct="1">
                        <a:lnSpc>
                          <a:spcPct val="100000"/>
                        </a:lnSpc>
                        <a:spcBef>
                          <a:spcPct val="0"/>
                        </a:spcBef>
                        <a:spcAft>
                          <a:spcPct val="0"/>
                        </a:spcAft>
                        <a:buClrTx/>
                        <a:buSzTx/>
                        <a:buFontTx/>
                        <a:buNone/>
                        <a:tabLst/>
                      </a:pPr>
                      <a:r>
                        <a:rPr lang="en-GB" sz="2700" kern="1200" dirty="0" smtClean="0"/>
                        <a:t>  ICC = 0.985</a:t>
                      </a:r>
                      <a:endParaRPr kumimoji="0" lang="en-US" altLang="el-GR" sz="2700" b="1" i="0" u="none" strike="noStrike" cap="none" normalizeH="0" baseline="0" dirty="0" smtClean="0">
                        <a:ln>
                          <a:noFill/>
                        </a:ln>
                        <a:solidFill>
                          <a:schemeClr val="tx1"/>
                        </a:solidFill>
                        <a:effectLst/>
                        <a:latin typeface="Arial" pitchFamily="34" charset="0"/>
                        <a:ea typeface="MS PGothic" pitchFamily="34" charset="-128"/>
                        <a:cs typeface="Arial" pitchFamily="34" charset="0"/>
                      </a:endParaRPr>
                    </a:p>
                  </a:txBody>
                  <a:tcPr marL="111577" marR="111577" marT="41614" marB="4161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solidFill>
                  </a:tcPr>
                </a:tc>
              </a:tr>
              <a:tr h="2915705">
                <a:tc>
                  <a:txBody>
                    <a:bodyPr/>
                    <a:lstStyle>
                      <a:lvl1pPr eaLnBrk="0" hangingPunct="0">
                        <a:spcBef>
                          <a:spcPct val="20000"/>
                        </a:spcBef>
                        <a:buFont typeface="Arial" pitchFamily="34" charset="0"/>
                        <a:defRPr sz="131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defRPr sz="115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defRPr sz="98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defRPr sz="82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defRPr sz="8200">
                          <a:solidFill>
                            <a:schemeClr val="tx1"/>
                          </a:solidFill>
                          <a:latin typeface="Calibri" pitchFamily="34" charset="0"/>
                          <a:ea typeface="MS PGothic" pitchFamily="34" charset="-128"/>
                        </a:defRPr>
                      </a:lvl5pPr>
                      <a:lvl6pPr marL="25146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6pPr>
                      <a:lvl7pPr marL="29718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7pPr>
                      <a:lvl8pPr marL="34290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8pPr>
                      <a:lvl9pPr marL="38862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9pPr>
                    </a:lstStyle>
                    <a:p>
                      <a:pPr marL="0" marR="0" lvl="0" indent="0" algn="l" defTabSz="2055813" rtl="0" eaLnBrk="1" fontAlgn="base" latinLnBrk="0" hangingPunct="1">
                        <a:lnSpc>
                          <a:spcPct val="100000"/>
                        </a:lnSpc>
                        <a:spcBef>
                          <a:spcPct val="0"/>
                        </a:spcBef>
                        <a:spcAft>
                          <a:spcPct val="0"/>
                        </a:spcAft>
                        <a:buClrTx/>
                        <a:buSzTx/>
                        <a:buFontTx/>
                        <a:buNone/>
                        <a:tabLst/>
                      </a:pPr>
                      <a:r>
                        <a:rPr kumimoji="0" lang="en-US" altLang="el-GR" sz="2700" u="none" strike="noStrike" cap="none" normalizeH="0" baseline="0" dirty="0" smtClean="0">
                          <a:ln>
                            <a:noFill/>
                          </a:ln>
                          <a:effectLst/>
                        </a:rPr>
                        <a:t>Standard BDAE-short BDAE  </a:t>
                      </a:r>
                    </a:p>
                    <a:p>
                      <a:pPr marL="0" marR="0" lvl="0" indent="0" algn="l" defTabSz="2055813" rtl="0" eaLnBrk="1" fontAlgn="base" latinLnBrk="0" hangingPunct="1">
                        <a:lnSpc>
                          <a:spcPct val="100000"/>
                        </a:lnSpc>
                        <a:spcBef>
                          <a:spcPct val="0"/>
                        </a:spcBef>
                        <a:spcAft>
                          <a:spcPct val="0"/>
                        </a:spcAft>
                        <a:buClrTx/>
                        <a:buSzTx/>
                        <a:buFontTx/>
                        <a:buNone/>
                        <a:tabLst/>
                      </a:pPr>
                      <a:r>
                        <a:rPr kumimoji="0" lang="en-US" altLang="el-GR" sz="2700" u="none" strike="noStrike" cap="none" normalizeH="0" baseline="0" dirty="0" smtClean="0">
                          <a:ln>
                            <a:noFill/>
                          </a:ln>
                          <a:effectLst/>
                        </a:rPr>
                        <a:t>(re- assessment) </a:t>
                      </a:r>
                    </a:p>
                    <a:p>
                      <a:pPr marL="0" marR="0" lvl="0" indent="0" algn="l" defTabSz="2055813" rtl="0" eaLnBrk="1" fontAlgn="base" latinLnBrk="0" hangingPunct="1">
                        <a:lnSpc>
                          <a:spcPct val="100000"/>
                        </a:lnSpc>
                        <a:spcBef>
                          <a:spcPct val="0"/>
                        </a:spcBef>
                        <a:spcAft>
                          <a:spcPct val="0"/>
                        </a:spcAft>
                        <a:buClrTx/>
                        <a:buSzTx/>
                        <a:buFontTx/>
                        <a:buNone/>
                        <a:tabLst/>
                      </a:pPr>
                      <a:endParaRPr kumimoji="0" lang="en-US" altLang="el-GR" sz="2700" u="none" strike="noStrike" cap="none" normalizeH="0" baseline="0" dirty="0" smtClean="0">
                        <a:ln>
                          <a:noFill/>
                        </a:ln>
                        <a:effectLst/>
                      </a:endParaRPr>
                    </a:p>
                    <a:p>
                      <a:pPr marL="0" marR="0" lvl="0" indent="0" algn="l" defTabSz="2055813" rtl="0" eaLnBrk="1" fontAlgn="base" latinLnBrk="0" hangingPunct="1">
                        <a:lnSpc>
                          <a:spcPct val="100000"/>
                        </a:lnSpc>
                        <a:spcBef>
                          <a:spcPct val="0"/>
                        </a:spcBef>
                        <a:spcAft>
                          <a:spcPct val="0"/>
                        </a:spcAft>
                        <a:buClrTx/>
                        <a:buSzTx/>
                        <a:buFontTx/>
                        <a:buNone/>
                        <a:tabLst/>
                      </a:pPr>
                      <a:endParaRPr kumimoji="0" lang="en-US" altLang="el-GR" sz="2700" u="none" strike="noStrike" cap="none" normalizeH="0" baseline="0" dirty="0" smtClean="0">
                        <a:ln>
                          <a:noFill/>
                        </a:ln>
                        <a:effectLst/>
                      </a:endParaRPr>
                    </a:p>
                    <a:p>
                      <a:pPr marL="0" marR="0" lvl="0" indent="0" algn="l" defTabSz="2055813" rtl="0" eaLnBrk="1" fontAlgn="base" latinLnBrk="0" hangingPunct="1">
                        <a:lnSpc>
                          <a:spcPct val="100000"/>
                        </a:lnSpc>
                        <a:spcBef>
                          <a:spcPct val="0"/>
                        </a:spcBef>
                        <a:spcAft>
                          <a:spcPct val="0"/>
                        </a:spcAft>
                        <a:buClrTx/>
                        <a:buSzTx/>
                        <a:buFontTx/>
                        <a:buNone/>
                        <a:tabLst/>
                      </a:pPr>
                      <a:r>
                        <a:rPr kumimoji="0" lang="en-US" altLang="el-GR" sz="2700" u="none" strike="noStrike" cap="none" normalizeH="0" baseline="0" dirty="0" smtClean="0">
                          <a:ln>
                            <a:noFill/>
                          </a:ln>
                          <a:effectLst/>
                        </a:rPr>
                        <a:t>Standard BNT-short BNT</a:t>
                      </a:r>
                    </a:p>
                    <a:p>
                      <a:pPr marL="0" marR="0" lvl="0" indent="0" algn="l" defTabSz="2055813" rtl="0" eaLnBrk="1" fontAlgn="base" latinLnBrk="0" hangingPunct="1">
                        <a:lnSpc>
                          <a:spcPct val="100000"/>
                        </a:lnSpc>
                        <a:spcBef>
                          <a:spcPct val="0"/>
                        </a:spcBef>
                        <a:spcAft>
                          <a:spcPct val="0"/>
                        </a:spcAft>
                        <a:buClrTx/>
                        <a:buSzTx/>
                        <a:buFontTx/>
                        <a:buNone/>
                        <a:tabLst/>
                      </a:pPr>
                      <a:r>
                        <a:rPr kumimoji="0" lang="en-US" altLang="el-GR" sz="2700" u="none" strike="noStrike" cap="none" normalizeH="0" baseline="0" dirty="0" smtClean="0">
                          <a:ln>
                            <a:noFill/>
                          </a:ln>
                          <a:effectLst/>
                        </a:rPr>
                        <a:t>(re-assessment) </a:t>
                      </a:r>
                      <a:endParaRPr kumimoji="0" lang="en-US" altLang="el-GR" sz="2700" b="1" i="0" u="none" strike="noStrike" cap="none" normalizeH="0" baseline="0" dirty="0" smtClean="0">
                        <a:ln>
                          <a:noFill/>
                        </a:ln>
                        <a:solidFill>
                          <a:schemeClr val="tx1"/>
                        </a:solidFill>
                        <a:effectLst/>
                        <a:latin typeface="Arial" pitchFamily="34" charset="0"/>
                        <a:ea typeface="MS PGothic" pitchFamily="34" charset="-128"/>
                        <a:cs typeface="Arial" pitchFamily="34" charset="0"/>
                      </a:endParaRPr>
                    </a:p>
                  </a:txBody>
                  <a:tcPr marL="111577" marR="111577" marT="41614" marB="4161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90000"/>
                      </a:schemeClr>
                    </a:solidFill>
                  </a:tcPr>
                </a:tc>
                <a:tc>
                  <a:txBody>
                    <a:bodyPr/>
                    <a:lstStyle>
                      <a:lvl1pPr eaLnBrk="0" hangingPunct="0">
                        <a:spcBef>
                          <a:spcPct val="20000"/>
                        </a:spcBef>
                        <a:buFont typeface="Arial" pitchFamily="34" charset="0"/>
                        <a:defRPr sz="131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defRPr sz="115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defRPr sz="98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defRPr sz="82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defRPr sz="8200">
                          <a:solidFill>
                            <a:schemeClr val="tx1"/>
                          </a:solidFill>
                          <a:latin typeface="Calibri" pitchFamily="34" charset="0"/>
                          <a:ea typeface="MS PGothic" pitchFamily="34" charset="-128"/>
                        </a:defRPr>
                      </a:lvl5pPr>
                      <a:lvl6pPr marL="25146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6pPr>
                      <a:lvl7pPr marL="29718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7pPr>
                      <a:lvl8pPr marL="34290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8pPr>
                      <a:lvl9pPr marL="38862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9pPr>
                    </a:lstStyle>
                    <a:p>
                      <a:pPr marL="0" marR="0" lvl="0" indent="0" algn="just" defTabSz="2055813" rtl="0" eaLnBrk="1" fontAlgn="base" latinLnBrk="0" hangingPunct="1">
                        <a:lnSpc>
                          <a:spcPct val="100000"/>
                        </a:lnSpc>
                        <a:spcBef>
                          <a:spcPct val="0"/>
                        </a:spcBef>
                        <a:spcAft>
                          <a:spcPct val="0"/>
                        </a:spcAft>
                        <a:buClrTx/>
                        <a:buSzTx/>
                        <a:buFontTx/>
                        <a:buNone/>
                        <a:tabLst/>
                      </a:pPr>
                      <a:endParaRPr kumimoji="0" lang="en-US" altLang="el-GR" sz="2700" u="none" strike="noStrike" cap="none" normalizeH="0" baseline="0" dirty="0" smtClean="0">
                        <a:ln>
                          <a:noFill/>
                        </a:ln>
                        <a:effectLst/>
                      </a:endParaRPr>
                    </a:p>
                    <a:p>
                      <a:pPr marL="0" marR="0" lvl="0" indent="0" algn="just" defTabSz="2055813" rtl="0" eaLnBrk="1" fontAlgn="base" latinLnBrk="0" hangingPunct="1">
                        <a:lnSpc>
                          <a:spcPct val="100000"/>
                        </a:lnSpc>
                        <a:spcBef>
                          <a:spcPct val="0"/>
                        </a:spcBef>
                        <a:spcAft>
                          <a:spcPct val="0"/>
                        </a:spcAft>
                        <a:buClrTx/>
                        <a:buSzTx/>
                        <a:buFontTx/>
                        <a:buNone/>
                        <a:tabLst/>
                      </a:pPr>
                      <a:r>
                        <a:rPr lang="en-GB" sz="2700" kern="1200" dirty="0" smtClean="0"/>
                        <a:t>   ICC = 0.967</a:t>
                      </a:r>
                    </a:p>
                    <a:p>
                      <a:pPr marL="0" marR="0" lvl="0" indent="0" algn="just" defTabSz="2055813" rtl="0" eaLnBrk="1" fontAlgn="base" latinLnBrk="0" hangingPunct="1">
                        <a:lnSpc>
                          <a:spcPct val="100000"/>
                        </a:lnSpc>
                        <a:spcBef>
                          <a:spcPct val="0"/>
                        </a:spcBef>
                        <a:spcAft>
                          <a:spcPct val="0"/>
                        </a:spcAft>
                        <a:buClrTx/>
                        <a:buSzTx/>
                        <a:buFontTx/>
                        <a:buNone/>
                        <a:tabLst/>
                      </a:pPr>
                      <a:endParaRPr kumimoji="0" lang="en-GB" sz="2700" u="none" strike="noStrike" kern="1200" cap="none" normalizeH="0" baseline="0" dirty="0" smtClean="0">
                        <a:ln>
                          <a:noFill/>
                        </a:ln>
                        <a:effectLst/>
                      </a:endParaRPr>
                    </a:p>
                    <a:p>
                      <a:pPr marL="0" marR="0" lvl="0" indent="0" algn="just" defTabSz="2055813" rtl="0" eaLnBrk="1" fontAlgn="base" latinLnBrk="0" hangingPunct="1">
                        <a:lnSpc>
                          <a:spcPct val="100000"/>
                        </a:lnSpc>
                        <a:spcBef>
                          <a:spcPct val="0"/>
                        </a:spcBef>
                        <a:spcAft>
                          <a:spcPct val="0"/>
                        </a:spcAft>
                        <a:buClrTx/>
                        <a:buSzTx/>
                        <a:buFontTx/>
                        <a:buNone/>
                        <a:tabLst/>
                      </a:pPr>
                      <a:endParaRPr kumimoji="0" lang="en-GB" sz="2700" u="none" strike="noStrike" kern="1200" cap="none" normalizeH="0" baseline="0" dirty="0" smtClean="0">
                        <a:ln>
                          <a:noFill/>
                        </a:ln>
                        <a:effectLst/>
                      </a:endParaRPr>
                    </a:p>
                    <a:p>
                      <a:pPr marL="0" marR="0" lvl="0" indent="0" algn="just" defTabSz="2055813" rtl="0" eaLnBrk="1" fontAlgn="base" latinLnBrk="0" hangingPunct="1">
                        <a:lnSpc>
                          <a:spcPct val="100000"/>
                        </a:lnSpc>
                        <a:spcBef>
                          <a:spcPct val="0"/>
                        </a:spcBef>
                        <a:spcAft>
                          <a:spcPct val="0"/>
                        </a:spcAft>
                        <a:buClrTx/>
                        <a:buSzTx/>
                        <a:buFontTx/>
                        <a:buNone/>
                        <a:tabLst/>
                      </a:pPr>
                      <a:r>
                        <a:rPr lang="en-GB" sz="2700" kern="1200" dirty="0" smtClean="0"/>
                        <a:t>    ICC = 0.983</a:t>
                      </a:r>
                      <a:endParaRPr kumimoji="0" lang="en-US" altLang="el-GR" sz="2700" u="none" strike="noStrike" cap="none" normalizeH="0" baseline="0" dirty="0" smtClean="0">
                        <a:ln>
                          <a:noFill/>
                        </a:ln>
                        <a:effectLst/>
                      </a:endParaRPr>
                    </a:p>
                    <a:p>
                      <a:pPr marL="0" marR="0" lvl="0" indent="0" algn="just" defTabSz="2055813" rtl="0" eaLnBrk="1" fontAlgn="base" latinLnBrk="0" hangingPunct="1">
                        <a:lnSpc>
                          <a:spcPct val="100000"/>
                        </a:lnSpc>
                        <a:spcBef>
                          <a:spcPct val="0"/>
                        </a:spcBef>
                        <a:spcAft>
                          <a:spcPct val="0"/>
                        </a:spcAft>
                        <a:buClrTx/>
                        <a:buSzTx/>
                        <a:buFontTx/>
                        <a:buNone/>
                        <a:tabLst/>
                      </a:pPr>
                      <a:endParaRPr kumimoji="0" lang="en-US" altLang="el-GR" sz="2700" b="1" i="0" u="none" strike="noStrike" cap="none" normalizeH="0" baseline="0" dirty="0" smtClean="0">
                        <a:ln>
                          <a:noFill/>
                        </a:ln>
                        <a:solidFill>
                          <a:schemeClr val="tx1"/>
                        </a:solidFill>
                        <a:effectLst/>
                        <a:latin typeface="Arial" pitchFamily="34" charset="0"/>
                        <a:ea typeface="MS PGothic" pitchFamily="34" charset="-128"/>
                        <a:cs typeface="Arial" pitchFamily="34" charset="0"/>
                      </a:endParaRPr>
                    </a:p>
                  </a:txBody>
                  <a:tcPr marL="111577" marR="111577" marT="41614" marB="4161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855911">
                <a:tc>
                  <a:txBody>
                    <a:bodyPr/>
                    <a:lstStyle>
                      <a:lvl1pPr eaLnBrk="0" hangingPunct="0">
                        <a:spcBef>
                          <a:spcPct val="20000"/>
                        </a:spcBef>
                        <a:buFont typeface="Arial" pitchFamily="34" charset="0"/>
                        <a:defRPr sz="131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defRPr sz="115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defRPr sz="98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defRPr sz="82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defRPr sz="8200">
                          <a:solidFill>
                            <a:schemeClr val="tx1"/>
                          </a:solidFill>
                          <a:latin typeface="Calibri" pitchFamily="34" charset="0"/>
                          <a:ea typeface="MS PGothic" pitchFamily="34" charset="-128"/>
                        </a:defRPr>
                      </a:lvl5pPr>
                      <a:lvl6pPr marL="25146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6pPr>
                      <a:lvl7pPr marL="29718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7pPr>
                      <a:lvl8pPr marL="34290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8pPr>
                      <a:lvl9pPr marL="38862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9pPr>
                    </a:lstStyle>
                    <a:p>
                      <a:pPr marL="0" marR="0" lvl="0" indent="0" algn="l" defTabSz="2055813" rtl="0" eaLnBrk="1" fontAlgn="base" latinLnBrk="0" hangingPunct="1">
                        <a:lnSpc>
                          <a:spcPct val="100000"/>
                        </a:lnSpc>
                        <a:spcBef>
                          <a:spcPct val="0"/>
                        </a:spcBef>
                        <a:spcAft>
                          <a:spcPct val="0"/>
                        </a:spcAft>
                        <a:buClrTx/>
                        <a:buSzTx/>
                        <a:buFontTx/>
                        <a:buNone/>
                        <a:tabLst/>
                      </a:pPr>
                      <a:endParaRPr kumimoji="0" lang="en-US" altLang="el-GR" sz="2700" u="none" strike="noStrike" cap="none" normalizeH="0" baseline="0" dirty="0" smtClean="0">
                        <a:ln>
                          <a:noFill/>
                        </a:ln>
                        <a:effectLst/>
                      </a:endParaRPr>
                    </a:p>
                    <a:p>
                      <a:pPr marL="0" marR="0" lvl="0" indent="0" algn="l" defTabSz="2055813" rtl="0" eaLnBrk="1" fontAlgn="base" latinLnBrk="0" hangingPunct="1">
                        <a:lnSpc>
                          <a:spcPct val="100000"/>
                        </a:lnSpc>
                        <a:spcBef>
                          <a:spcPct val="0"/>
                        </a:spcBef>
                        <a:spcAft>
                          <a:spcPct val="0"/>
                        </a:spcAft>
                        <a:buClrTx/>
                        <a:buSzTx/>
                        <a:buFontTx/>
                        <a:buNone/>
                        <a:tabLst/>
                      </a:pPr>
                      <a:r>
                        <a:rPr kumimoji="0" lang="en-US" altLang="el-GR" sz="2700" u="none" strike="noStrike" cap="none" normalizeH="0" baseline="0" dirty="0" smtClean="0">
                          <a:ln>
                            <a:noFill/>
                          </a:ln>
                          <a:effectLst/>
                        </a:rPr>
                        <a:t>Test-retest </a:t>
                      </a:r>
                    </a:p>
                    <a:p>
                      <a:pPr marL="0" marR="0" lvl="0" indent="0" algn="l" defTabSz="2055813" rtl="0" eaLnBrk="1" fontAlgn="base" latinLnBrk="0" hangingPunct="1">
                        <a:lnSpc>
                          <a:spcPct val="100000"/>
                        </a:lnSpc>
                        <a:spcBef>
                          <a:spcPct val="0"/>
                        </a:spcBef>
                        <a:spcAft>
                          <a:spcPct val="0"/>
                        </a:spcAft>
                        <a:buClrTx/>
                        <a:buSzTx/>
                        <a:buFontTx/>
                        <a:buNone/>
                        <a:tabLst/>
                      </a:pPr>
                      <a:r>
                        <a:rPr kumimoji="0" lang="en-US" altLang="el-GR" sz="2700" u="none" strike="noStrike" cap="none" normalizeH="0" baseline="0" dirty="0" smtClean="0">
                          <a:ln>
                            <a:noFill/>
                          </a:ln>
                          <a:effectLst/>
                        </a:rPr>
                        <a:t>BDAE short</a:t>
                      </a:r>
                    </a:p>
                    <a:p>
                      <a:pPr marL="0" marR="0" lvl="0" indent="0" algn="l" defTabSz="2055813" rtl="0" eaLnBrk="1" fontAlgn="base" latinLnBrk="0" hangingPunct="1">
                        <a:lnSpc>
                          <a:spcPct val="100000"/>
                        </a:lnSpc>
                        <a:spcBef>
                          <a:spcPct val="0"/>
                        </a:spcBef>
                        <a:spcAft>
                          <a:spcPct val="0"/>
                        </a:spcAft>
                        <a:buClrTx/>
                        <a:buSzTx/>
                        <a:buFontTx/>
                        <a:buNone/>
                        <a:tabLst/>
                      </a:pPr>
                      <a:endParaRPr kumimoji="0" lang="en-US" altLang="el-GR" sz="2700" u="none" strike="noStrike" cap="none" normalizeH="0" baseline="0" dirty="0" smtClean="0">
                        <a:ln>
                          <a:noFill/>
                        </a:ln>
                        <a:effectLst/>
                      </a:endParaRPr>
                    </a:p>
                    <a:p>
                      <a:pPr marL="0" marR="0" lvl="0" indent="0" algn="l" defTabSz="2055813" rtl="0" eaLnBrk="1" fontAlgn="base" latinLnBrk="0" hangingPunct="1">
                        <a:lnSpc>
                          <a:spcPct val="100000"/>
                        </a:lnSpc>
                        <a:spcBef>
                          <a:spcPct val="0"/>
                        </a:spcBef>
                        <a:spcAft>
                          <a:spcPct val="0"/>
                        </a:spcAft>
                        <a:buClrTx/>
                        <a:buSzTx/>
                        <a:buFontTx/>
                        <a:buNone/>
                        <a:tabLst/>
                      </a:pPr>
                      <a:endParaRPr kumimoji="0" lang="en-US" altLang="el-GR" sz="2700" u="none" strike="noStrike" cap="none" normalizeH="0" baseline="0" dirty="0" smtClean="0">
                        <a:ln>
                          <a:noFill/>
                        </a:ln>
                        <a:effectLst/>
                      </a:endParaRPr>
                    </a:p>
                    <a:p>
                      <a:pPr marL="0" marR="0" lvl="0" indent="0" algn="l" defTabSz="2055813" rtl="0" eaLnBrk="1" fontAlgn="base" latinLnBrk="0" hangingPunct="1">
                        <a:lnSpc>
                          <a:spcPct val="100000"/>
                        </a:lnSpc>
                        <a:spcBef>
                          <a:spcPct val="0"/>
                        </a:spcBef>
                        <a:spcAft>
                          <a:spcPct val="0"/>
                        </a:spcAft>
                        <a:buClrTx/>
                        <a:buSzTx/>
                        <a:buFontTx/>
                        <a:buNone/>
                        <a:tabLst/>
                      </a:pPr>
                      <a:r>
                        <a:rPr kumimoji="0" lang="en-US" altLang="el-GR" sz="2700" u="none" strike="noStrike" cap="none" normalizeH="0" baseline="0" dirty="0" smtClean="0">
                          <a:ln>
                            <a:noFill/>
                          </a:ln>
                          <a:effectLst/>
                        </a:rPr>
                        <a:t>Test-retest</a:t>
                      </a:r>
                    </a:p>
                    <a:p>
                      <a:pPr marL="0" marR="0" lvl="0" indent="0" algn="l" defTabSz="2055813" rtl="0" eaLnBrk="1" fontAlgn="base" latinLnBrk="0" hangingPunct="1">
                        <a:lnSpc>
                          <a:spcPct val="100000"/>
                        </a:lnSpc>
                        <a:spcBef>
                          <a:spcPct val="0"/>
                        </a:spcBef>
                        <a:spcAft>
                          <a:spcPct val="0"/>
                        </a:spcAft>
                        <a:buClrTx/>
                        <a:buSzTx/>
                        <a:buFontTx/>
                        <a:buNone/>
                        <a:tabLst/>
                      </a:pPr>
                      <a:r>
                        <a:rPr kumimoji="0" lang="en-US" altLang="el-GR" sz="2700" u="none" strike="noStrike" cap="none" normalizeH="0" baseline="0" dirty="0" smtClean="0">
                          <a:ln>
                            <a:noFill/>
                          </a:ln>
                          <a:effectLst/>
                        </a:rPr>
                        <a:t>BNT short</a:t>
                      </a:r>
                    </a:p>
                    <a:p>
                      <a:pPr marL="0" marR="0" lvl="0" indent="0" algn="l" defTabSz="2055813" rtl="0" eaLnBrk="1" fontAlgn="base" latinLnBrk="0" hangingPunct="1">
                        <a:lnSpc>
                          <a:spcPct val="100000"/>
                        </a:lnSpc>
                        <a:spcBef>
                          <a:spcPct val="0"/>
                        </a:spcBef>
                        <a:spcAft>
                          <a:spcPct val="0"/>
                        </a:spcAft>
                        <a:buClrTx/>
                        <a:buSzTx/>
                        <a:buFontTx/>
                        <a:buNone/>
                        <a:tabLst/>
                      </a:pPr>
                      <a:endParaRPr kumimoji="0" lang="en-US" altLang="el-GR" sz="2700" b="1" i="0" u="none" strike="noStrike" cap="none" normalizeH="0" baseline="0" dirty="0" smtClean="0">
                        <a:ln>
                          <a:noFill/>
                        </a:ln>
                        <a:solidFill>
                          <a:schemeClr val="tx1"/>
                        </a:solidFill>
                        <a:effectLst/>
                        <a:latin typeface="Arial" pitchFamily="34" charset="0"/>
                        <a:ea typeface="MS PGothic" pitchFamily="34" charset="-128"/>
                        <a:cs typeface="Arial" pitchFamily="34" charset="0"/>
                      </a:endParaRPr>
                    </a:p>
                  </a:txBody>
                  <a:tcPr marL="111577" marR="111577" marT="41614" marB="4161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90000"/>
                      </a:schemeClr>
                    </a:solidFill>
                  </a:tcPr>
                </a:tc>
                <a:tc>
                  <a:txBody>
                    <a:bodyPr/>
                    <a:lstStyle>
                      <a:lvl1pPr eaLnBrk="0" hangingPunct="0">
                        <a:spcBef>
                          <a:spcPct val="20000"/>
                        </a:spcBef>
                        <a:buFont typeface="Arial" pitchFamily="34" charset="0"/>
                        <a:defRPr sz="131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defRPr sz="115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defRPr sz="98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defRPr sz="82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defRPr sz="8200">
                          <a:solidFill>
                            <a:schemeClr val="tx1"/>
                          </a:solidFill>
                          <a:latin typeface="Calibri" pitchFamily="34" charset="0"/>
                          <a:ea typeface="MS PGothic" pitchFamily="34" charset="-128"/>
                        </a:defRPr>
                      </a:lvl5pPr>
                      <a:lvl6pPr marL="25146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6pPr>
                      <a:lvl7pPr marL="29718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7pPr>
                      <a:lvl8pPr marL="34290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8pPr>
                      <a:lvl9pPr marL="3886200" indent="-228600" defTabSz="2055813" eaLnBrk="0" fontAlgn="base" hangingPunct="0">
                        <a:spcBef>
                          <a:spcPct val="20000"/>
                        </a:spcBef>
                        <a:spcAft>
                          <a:spcPct val="0"/>
                        </a:spcAft>
                        <a:buFont typeface="Arial" pitchFamily="34" charset="0"/>
                        <a:defRPr sz="8200">
                          <a:solidFill>
                            <a:schemeClr val="tx1"/>
                          </a:solidFill>
                          <a:latin typeface="Calibri" pitchFamily="34" charset="0"/>
                          <a:ea typeface="MS PGothic" pitchFamily="34" charset="-128"/>
                        </a:defRPr>
                      </a:lvl9pPr>
                    </a:lstStyle>
                    <a:p>
                      <a:pPr marL="0" marR="0" lvl="0" indent="0" algn="just" defTabSz="2055813" rtl="0" eaLnBrk="1" fontAlgn="base" latinLnBrk="0" hangingPunct="1">
                        <a:lnSpc>
                          <a:spcPct val="100000"/>
                        </a:lnSpc>
                        <a:spcBef>
                          <a:spcPct val="0"/>
                        </a:spcBef>
                        <a:spcAft>
                          <a:spcPct val="0"/>
                        </a:spcAft>
                        <a:buClrTx/>
                        <a:buSzTx/>
                        <a:buFontTx/>
                        <a:buNone/>
                        <a:tabLst/>
                      </a:pPr>
                      <a:endParaRPr kumimoji="0" lang="en-US" altLang="el-GR" sz="2700" u="none" strike="noStrike" cap="none" normalizeH="0" baseline="0" dirty="0" smtClean="0">
                        <a:ln>
                          <a:noFill/>
                        </a:ln>
                        <a:effectLst/>
                      </a:endParaRPr>
                    </a:p>
                    <a:p>
                      <a:pPr marL="0" marR="0" lvl="0" indent="0" algn="just" defTabSz="2055813" rtl="0" eaLnBrk="1" fontAlgn="base" latinLnBrk="0" hangingPunct="1">
                        <a:lnSpc>
                          <a:spcPct val="100000"/>
                        </a:lnSpc>
                        <a:spcBef>
                          <a:spcPct val="0"/>
                        </a:spcBef>
                        <a:spcAft>
                          <a:spcPct val="0"/>
                        </a:spcAft>
                        <a:buClrTx/>
                        <a:buSzTx/>
                        <a:buFontTx/>
                        <a:buNone/>
                        <a:tabLst/>
                      </a:pPr>
                      <a:endParaRPr kumimoji="0" lang="en-US" altLang="el-GR" sz="2700" u="none" strike="noStrike" cap="none" normalizeH="0" baseline="0" dirty="0" smtClean="0">
                        <a:ln>
                          <a:noFill/>
                        </a:ln>
                        <a:effectLst/>
                      </a:endParaRPr>
                    </a:p>
                    <a:p>
                      <a:pPr marL="0" marR="0" lvl="0" indent="0" algn="just" defTabSz="2055813" rtl="0" eaLnBrk="1" fontAlgn="base" latinLnBrk="0" hangingPunct="1">
                        <a:lnSpc>
                          <a:spcPct val="100000"/>
                        </a:lnSpc>
                        <a:spcBef>
                          <a:spcPct val="0"/>
                        </a:spcBef>
                        <a:spcAft>
                          <a:spcPct val="0"/>
                        </a:spcAft>
                        <a:buClrTx/>
                        <a:buSzTx/>
                        <a:buFontTx/>
                        <a:buNone/>
                        <a:tabLst/>
                      </a:pPr>
                      <a:r>
                        <a:rPr lang="en-GB" sz="2700" kern="1200" dirty="0" smtClean="0"/>
                        <a:t>    ICC =0.962</a:t>
                      </a:r>
                    </a:p>
                    <a:p>
                      <a:pPr marL="0" marR="0" lvl="0" indent="0" algn="just" defTabSz="2055813" rtl="0" eaLnBrk="1" fontAlgn="base" latinLnBrk="0" hangingPunct="1">
                        <a:lnSpc>
                          <a:spcPct val="100000"/>
                        </a:lnSpc>
                        <a:spcBef>
                          <a:spcPct val="0"/>
                        </a:spcBef>
                        <a:spcAft>
                          <a:spcPct val="0"/>
                        </a:spcAft>
                        <a:buClrTx/>
                        <a:buSzTx/>
                        <a:buFontTx/>
                        <a:buNone/>
                        <a:tabLst/>
                      </a:pPr>
                      <a:endParaRPr kumimoji="0" lang="en-GB" altLang="el-GR" sz="2700" u="none" strike="noStrike" kern="1200" cap="none" normalizeH="0" baseline="0" dirty="0" smtClean="0">
                        <a:ln>
                          <a:noFill/>
                        </a:ln>
                        <a:effectLst/>
                      </a:endParaRPr>
                    </a:p>
                    <a:p>
                      <a:pPr marL="0" marR="0" lvl="0" indent="0" algn="just" defTabSz="2055813" rtl="0" eaLnBrk="1" fontAlgn="base" latinLnBrk="0" hangingPunct="1">
                        <a:lnSpc>
                          <a:spcPct val="100000"/>
                        </a:lnSpc>
                        <a:spcBef>
                          <a:spcPct val="0"/>
                        </a:spcBef>
                        <a:spcAft>
                          <a:spcPct val="0"/>
                        </a:spcAft>
                        <a:buClrTx/>
                        <a:buSzTx/>
                        <a:buFontTx/>
                        <a:buNone/>
                        <a:tabLst/>
                      </a:pPr>
                      <a:endParaRPr kumimoji="0" lang="en-GB" altLang="el-GR" sz="2700" u="none" strike="noStrike" kern="1200" cap="none" normalizeH="0" baseline="0" dirty="0" smtClean="0">
                        <a:ln>
                          <a:noFill/>
                        </a:ln>
                        <a:effectLst/>
                      </a:endParaRPr>
                    </a:p>
                    <a:p>
                      <a:pPr marL="0" marR="0" lvl="0" indent="0" algn="just" defTabSz="2055813" rtl="0" eaLnBrk="1" fontAlgn="base" latinLnBrk="0" hangingPunct="1">
                        <a:lnSpc>
                          <a:spcPct val="100000"/>
                        </a:lnSpc>
                        <a:spcBef>
                          <a:spcPct val="0"/>
                        </a:spcBef>
                        <a:spcAft>
                          <a:spcPct val="0"/>
                        </a:spcAft>
                        <a:buClrTx/>
                        <a:buSzTx/>
                        <a:buFontTx/>
                        <a:buNone/>
                        <a:tabLst/>
                      </a:pPr>
                      <a:r>
                        <a:rPr kumimoji="0" lang="en-GB" altLang="el-GR" sz="2700" u="none" strike="noStrike" kern="1200" cap="none" normalizeH="0" baseline="0" dirty="0" smtClean="0">
                          <a:ln>
                            <a:noFill/>
                          </a:ln>
                          <a:effectLst/>
                        </a:rPr>
                        <a:t>     ICC=0.981</a:t>
                      </a:r>
                      <a:endParaRPr kumimoji="0" lang="en-US" altLang="el-GR" sz="2700" b="1" i="0" u="none" strike="noStrike" cap="none" normalizeH="0" baseline="0" dirty="0" smtClean="0">
                        <a:ln>
                          <a:noFill/>
                        </a:ln>
                        <a:solidFill>
                          <a:schemeClr val="tx1"/>
                        </a:solidFill>
                        <a:effectLst/>
                        <a:latin typeface="Arial" pitchFamily="34" charset="0"/>
                        <a:ea typeface="MS PGothic" pitchFamily="34" charset="-128"/>
                        <a:cs typeface="Arial" pitchFamily="34" charset="0"/>
                      </a:endParaRPr>
                    </a:p>
                  </a:txBody>
                  <a:tcPr marL="111577" marR="111577" marT="41614" marB="41614" horzOverflow="overflow">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solidFill>
                  </a:tcPr>
                </a:tc>
              </a:tr>
            </a:tbl>
          </a:graphicData>
        </a:graphic>
      </p:graphicFrame>
      <p:sp>
        <p:nvSpPr>
          <p:cNvPr id="2068" name="TextBox 5"/>
          <p:cNvSpPr txBox="1">
            <a:spLocks noChangeArrowheads="1"/>
          </p:cNvSpPr>
          <p:nvPr/>
        </p:nvSpPr>
        <p:spPr bwMode="auto">
          <a:xfrm>
            <a:off x="20456417" y="10309970"/>
            <a:ext cx="184666" cy="1338828"/>
          </a:xfrm>
          <a:prstGeom prst="rect">
            <a:avLst/>
          </a:prstGeom>
          <a:noFill/>
          <a:ln w="9525">
            <a:noFill/>
            <a:miter lim="800000"/>
            <a:headEnd/>
            <a:tailEnd/>
          </a:ln>
        </p:spPr>
        <p:txBody>
          <a:bodyPr wrap="none">
            <a:spAutoFit/>
          </a:bodyPr>
          <a:lstStyle/>
          <a:p>
            <a:endParaRPr lang="el-GR" altLang="el-GR"/>
          </a:p>
        </p:txBody>
      </p:sp>
      <p:pic>
        <p:nvPicPr>
          <p:cNvPr id="15" name="Picture 2" descr="C:\Users\Μιχαέλα\Desktop\ekpa.png"/>
          <p:cNvPicPr>
            <a:picLocks noChangeAspect="1" noChangeArrowheads="1"/>
          </p:cNvPicPr>
          <p:nvPr/>
        </p:nvPicPr>
        <p:blipFill>
          <a:blip r:embed="rId3">
            <a:grayscl/>
            <a:biLevel thresh="50000"/>
            <a:extLst/>
          </a:blip>
          <a:srcRect/>
          <a:stretch>
            <a:fillRect/>
          </a:stretch>
        </p:blipFill>
        <p:spPr bwMode="auto">
          <a:xfrm>
            <a:off x="32762402" y="484246"/>
            <a:ext cx="10057056" cy="1823869"/>
          </a:xfrm>
          <a:prstGeom prst="rect">
            <a:avLst/>
          </a:prstGeom>
          <a:ln>
            <a:noFill/>
          </a:ln>
          <a:effectLst>
            <a:innerShdw blurRad="63500" dist="50800" dir="16200000">
              <a:prstClr val="black">
                <a:alpha val="50000"/>
              </a:prstClr>
            </a:innerShdw>
          </a:effectLst>
          <a:extLst/>
        </p:spPr>
      </p:pic>
      <p:pic>
        <p:nvPicPr>
          <p:cNvPr id="2070" name="Picture 4" descr="patra.gif"/>
          <p:cNvPicPr>
            <a:picLocks noChangeAspect="1"/>
          </p:cNvPicPr>
          <p:nvPr/>
        </p:nvPicPr>
        <p:blipFill>
          <a:blip r:embed="rId4"/>
          <a:srcRect/>
          <a:stretch>
            <a:fillRect/>
          </a:stretch>
        </p:blipFill>
        <p:spPr bwMode="auto">
          <a:xfrm>
            <a:off x="19122758" y="514198"/>
            <a:ext cx="2696390" cy="1793917"/>
          </a:xfrm>
          <a:prstGeom prst="rect">
            <a:avLst/>
          </a:prstGeom>
          <a:noFill/>
          <a:ln w="9525">
            <a:noFill/>
            <a:miter lim="800000"/>
            <a:headEnd/>
            <a:tailEnd/>
          </a:ln>
        </p:spPr>
      </p:pic>
      <p:sp>
        <p:nvSpPr>
          <p:cNvPr id="16" name="Rectangle 4"/>
          <p:cNvSpPr>
            <a:spLocks noChangeArrowheads="1"/>
          </p:cNvSpPr>
          <p:nvPr/>
        </p:nvSpPr>
        <p:spPr bwMode="auto">
          <a:xfrm>
            <a:off x="619761" y="30899574"/>
            <a:ext cx="13654523" cy="1569660"/>
          </a:xfrm>
          <a:prstGeom prst="rect">
            <a:avLst/>
          </a:prstGeom>
          <a:noFill/>
          <a:ln w="38100">
            <a:solidFill>
              <a:srgbClr val="E8B7B7"/>
            </a:solidFill>
            <a:prstDash val="solid"/>
            <a:miter lim="800000"/>
            <a:headEnd/>
            <a:tailEnd/>
          </a:ln>
        </p:spPr>
        <p:txBody>
          <a:bodyPr wrap="square">
            <a:spAutoFit/>
          </a:bodyPr>
          <a:lstStyle>
            <a:lvl1pPr eaLnBrk="0" hangingPunct="0">
              <a:defRPr sz="8100">
                <a:solidFill>
                  <a:schemeClr val="tx1"/>
                </a:solidFill>
                <a:latin typeface="Calibri" pitchFamily="34" charset="0"/>
                <a:ea typeface="MS PGothic" pitchFamily="34" charset="-128"/>
              </a:defRPr>
            </a:lvl1pPr>
            <a:lvl2pPr marL="742950" indent="-285750" eaLnBrk="0" hangingPunct="0">
              <a:defRPr sz="8100">
                <a:solidFill>
                  <a:schemeClr val="tx1"/>
                </a:solidFill>
                <a:latin typeface="Calibri" pitchFamily="34" charset="0"/>
                <a:ea typeface="MS PGothic" pitchFamily="34" charset="-128"/>
              </a:defRPr>
            </a:lvl2pPr>
            <a:lvl3pPr marL="1143000" indent="-228600" eaLnBrk="0" hangingPunct="0">
              <a:defRPr sz="8100">
                <a:solidFill>
                  <a:schemeClr val="tx1"/>
                </a:solidFill>
                <a:latin typeface="Calibri" pitchFamily="34" charset="0"/>
                <a:ea typeface="MS PGothic" pitchFamily="34" charset="-128"/>
              </a:defRPr>
            </a:lvl3pPr>
            <a:lvl4pPr marL="1600200" indent="-228600" eaLnBrk="0" hangingPunct="0">
              <a:defRPr sz="8100">
                <a:solidFill>
                  <a:schemeClr val="tx1"/>
                </a:solidFill>
                <a:latin typeface="Calibri" pitchFamily="34" charset="0"/>
                <a:ea typeface="MS PGothic" pitchFamily="34" charset="-128"/>
              </a:defRPr>
            </a:lvl4pPr>
            <a:lvl5pPr marL="2057400" indent="-228600" eaLnBrk="0" hangingPunct="0">
              <a:defRPr sz="8100">
                <a:solidFill>
                  <a:schemeClr val="tx1"/>
                </a:solidFill>
                <a:latin typeface="Calibri" pitchFamily="34" charset="0"/>
                <a:ea typeface="MS PGothic" pitchFamily="34" charset="-128"/>
              </a:defRPr>
            </a:lvl5pPr>
            <a:lvl6pPr marL="2514600" indent="-228600" defTabSz="2055813" eaLnBrk="0" fontAlgn="base" hangingPunct="0">
              <a:spcBef>
                <a:spcPct val="0"/>
              </a:spcBef>
              <a:spcAft>
                <a:spcPct val="0"/>
              </a:spcAft>
              <a:defRPr sz="8100">
                <a:solidFill>
                  <a:schemeClr val="tx1"/>
                </a:solidFill>
                <a:latin typeface="Calibri" pitchFamily="34" charset="0"/>
                <a:ea typeface="MS PGothic" pitchFamily="34" charset="-128"/>
              </a:defRPr>
            </a:lvl6pPr>
            <a:lvl7pPr marL="2971800" indent="-228600" defTabSz="2055813" eaLnBrk="0" fontAlgn="base" hangingPunct="0">
              <a:spcBef>
                <a:spcPct val="0"/>
              </a:spcBef>
              <a:spcAft>
                <a:spcPct val="0"/>
              </a:spcAft>
              <a:defRPr sz="8100">
                <a:solidFill>
                  <a:schemeClr val="tx1"/>
                </a:solidFill>
                <a:latin typeface="Calibri" pitchFamily="34" charset="0"/>
                <a:ea typeface="MS PGothic" pitchFamily="34" charset="-128"/>
              </a:defRPr>
            </a:lvl7pPr>
            <a:lvl8pPr marL="3429000" indent="-228600" defTabSz="2055813" eaLnBrk="0" fontAlgn="base" hangingPunct="0">
              <a:spcBef>
                <a:spcPct val="0"/>
              </a:spcBef>
              <a:spcAft>
                <a:spcPct val="0"/>
              </a:spcAft>
              <a:defRPr sz="8100">
                <a:solidFill>
                  <a:schemeClr val="tx1"/>
                </a:solidFill>
                <a:latin typeface="Calibri" pitchFamily="34" charset="0"/>
                <a:ea typeface="MS PGothic" pitchFamily="34" charset="-128"/>
              </a:defRPr>
            </a:lvl8pPr>
            <a:lvl9pPr marL="3886200" indent="-228600" defTabSz="2055813" eaLnBrk="0" fontAlgn="base" hangingPunct="0">
              <a:spcBef>
                <a:spcPct val="0"/>
              </a:spcBef>
              <a:spcAft>
                <a:spcPct val="0"/>
              </a:spcAft>
              <a:defRPr sz="8100">
                <a:solidFill>
                  <a:schemeClr val="tx1"/>
                </a:solidFill>
                <a:latin typeface="Calibri" pitchFamily="34" charset="0"/>
                <a:ea typeface="MS PGothic" pitchFamily="34" charset="-128"/>
              </a:defRPr>
            </a:lvl9pPr>
          </a:lstStyle>
          <a:p>
            <a:pPr algn="ctr" eaLnBrk="1" hangingPunct="1">
              <a:defRPr/>
            </a:pPr>
            <a:endParaRPr lang="en-US" altLang="el-GR" sz="1600" dirty="0" smtClean="0">
              <a:latin typeface="Arial" pitchFamily="34" charset="0"/>
              <a:cs typeface="Arial" pitchFamily="34" charset="0"/>
            </a:endParaRPr>
          </a:p>
          <a:p>
            <a:pPr eaLnBrk="1" hangingPunct="1">
              <a:defRPr/>
            </a:pPr>
            <a:r>
              <a:rPr lang="en-US" altLang="el-GR" sz="1600" dirty="0" smtClean="0">
                <a:latin typeface="Arial" pitchFamily="34" charset="0"/>
                <a:cs typeface="Arial" pitchFamily="34" charset="0"/>
              </a:rPr>
              <a:t>This research has been co-financed by the European Union (European Social Fund – ESF) and Greek national funds through the Operational Program "Education and Lifelong Learning" of the National Strategic Reference Framework (NSRF) - Research Funding Program: </a:t>
            </a:r>
          </a:p>
          <a:p>
            <a:pPr eaLnBrk="1" hangingPunct="1">
              <a:defRPr/>
            </a:pPr>
            <a:r>
              <a:rPr lang="en-US" altLang="el-GR" sz="1600" dirty="0" smtClean="0">
                <a:latin typeface="Arial" pitchFamily="34" charset="0"/>
                <a:cs typeface="Arial" pitchFamily="34" charset="0"/>
              </a:rPr>
              <a:t>THALIS – UOA - "Levels of impairment in Greek aphasia: Relationship with processing deficits, brain region, </a:t>
            </a:r>
          </a:p>
          <a:p>
            <a:pPr eaLnBrk="1" hangingPunct="1">
              <a:defRPr/>
            </a:pPr>
            <a:r>
              <a:rPr lang="en-US" altLang="el-GR" sz="1600" dirty="0" smtClean="0">
                <a:latin typeface="Arial" pitchFamily="34" charset="0"/>
                <a:cs typeface="Arial" pitchFamily="34" charset="0"/>
              </a:rPr>
              <a:t>and therapeutic implications", Principal Investigator: Spyridoula Varlokosta.</a:t>
            </a:r>
          </a:p>
          <a:p>
            <a:pPr eaLnBrk="1" hangingPunct="1">
              <a:defRPr/>
            </a:pPr>
            <a:endParaRPr lang="en-US" altLang="el-GR" sz="1600" dirty="0" smtClean="0">
              <a:latin typeface="Arial" pitchFamily="34" charset="0"/>
              <a:cs typeface="Arial" pitchFamily="34" charset="0"/>
            </a:endParaRPr>
          </a:p>
        </p:txBody>
      </p:sp>
      <p:pic>
        <p:nvPicPr>
          <p:cNvPr id="2072" name="Picture 5"/>
          <p:cNvPicPr>
            <a:picLocks noChangeAspect="1"/>
          </p:cNvPicPr>
          <p:nvPr/>
        </p:nvPicPr>
        <p:blipFill>
          <a:blip r:embed="rId5"/>
          <a:srcRect/>
          <a:stretch>
            <a:fillRect/>
          </a:stretch>
        </p:blipFill>
        <p:spPr bwMode="auto">
          <a:xfrm>
            <a:off x="14784476" y="30899574"/>
            <a:ext cx="14662779" cy="1569659"/>
          </a:xfrm>
          <a:prstGeom prst="rect">
            <a:avLst/>
          </a:prstGeom>
          <a:noFill/>
          <a:ln w="9525">
            <a:noFill/>
            <a:miter lim="800000"/>
            <a:headEnd/>
            <a:tailEnd/>
          </a:ln>
        </p:spPr>
      </p:pic>
      <p:graphicFrame>
        <p:nvGraphicFramePr>
          <p:cNvPr id="17" name="16 - Πίνακας"/>
          <p:cNvGraphicFramePr>
            <a:graphicFrameLocks noGrp="1"/>
          </p:cNvGraphicFramePr>
          <p:nvPr>
            <p:extLst>
              <p:ext uri="{D42A27DB-BD31-4B8C-83A1-F6EECF244321}">
                <p14:modId xmlns:p14="http://schemas.microsoft.com/office/powerpoint/2010/main" val="257870894"/>
              </p:ext>
            </p:extLst>
          </p:nvPr>
        </p:nvGraphicFramePr>
        <p:xfrm>
          <a:off x="14784477" y="17565971"/>
          <a:ext cx="7119239" cy="5290633"/>
        </p:xfrm>
        <a:graphic>
          <a:graphicData uri="http://schemas.openxmlformats.org/drawingml/2006/table">
            <a:tbl>
              <a:tblPr>
                <a:tableStyleId>{16D9F66E-5EB9-4882-86FB-DCBF35E3C3E4}</a:tableStyleId>
              </a:tblPr>
              <a:tblGrid>
                <a:gridCol w="4576653"/>
                <a:gridCol w="2542586"/>
              </a:tblGrid>
              <a:tr h="1327470">
                <a:tc gridSpan="2">
                  <a:txBody>
                    <a:bodyPr/>
                    <a:lstStyle/>
                    <a:p>
                      <a:pPr algn="l">
                        <a:lnSpc>
                          <a:spcPts val="1600"/>
                        </a:lnSpc>
                        <a:spcAft>
                          <a:spcPts val="1000"/>
                        </a:spcAft>
                      </a:pPr>
                      <a:endParaRPr lang="en-US" sz="4400" b="1" dirty="0" smtClean="0"/>
                    </a:p>
                    <a:p>
                      <a:pPr algn="l">
                        <a:lnSpc>
                          <a:spcPts val="1600"/>
                        </a:lnSpc>
                        <a:spcAft>
                          <a:spcPts val="1000"/>
                        </a:spcAft>
                      </a:pPr>
                      <a:endParaRPr lang="en-US" sz="4400" b="1" dirty="0" smtClean="0"/>
                    </a:p>
                    <a:p>
                      <a:pPr algn="l">
                        <a:lnSpc>
                          <a:spcPts val="1600"/>
                        </a:lnSpc>
                        <a:spcAft>
                          <a:spcPts val="1000"/>
                        </a:spcAft>
                      </a:pPr>
                      <a:r>
                        <a:rPr lang="en-US" sz="4400" b="1" dirty="0" smtClean="0"/>
                        <a:t>Age (N=30)</a:t>
                      </a:r>
                      <a:endParaRPr lang="el-GR" sz="4400" b="1" dirty="0">
                        <a:latin typeface="Arial" pitchFamily="34" charset="0"/>
                        <a:ea typeface="Calibri"/>
                        <a:cs typeface="Arial" pitchFamily="34" charset="0"/>
                      </a:endParaRPr>
                    </a:p>
                  </a:txBody>
                  <a:tcPr marL="92972" marR="92972" marT="0" marB="0"/>
                </a:tc>
                <a:tc hMerge="1">
                  <a:txBody>
                    <a:bodyPr/>
                    <a:lstStyle/>
                    <a:p>
                      <a:endParaRPr lang="el-GR"/>
                    </a:p>
                  </a:txBody>
                  <a:tcPr/>
                </a:tc>
              </a:tr>
              <a:tr h="955316">
                <a:tc>
                  <a:txBody>
                    <a:bodyPr/>
                    <a:lstStyle/>
                    <a:p>
                      <a:pPr algn="l">
                        <a:lnSpc>
                          <a:spcPts val="1600"/>
                        </a:lnSpc>
                        <a:spcAft>
                          <a:spcPts val="1000"/>
                        </a:spcAft>
                      </a:pPr>
                      <a:endParaRPr lang="en-US" sz="4400" b="1" dirty="0" smtClean="0"/>
                    </a:p>
                    <a:p>
                      <a:pPr algn="l">
                        <a:lnSpc>
                          <a:spcPts val="1600"/>
                        </a:lnSpc>
                        <a:spcAft>
                          <a:spcPts val="1000"/>
                        </a:spcAft>
                      </a:pPr>
                      <a:endParaRPr lang="en-US" sz="4400" b="1" dirty="0" smtClean="0"/>
                    </a:p>
                    <a:p>
                      <a:pPr algn="l">
                        <a:lnSpc>
                          <a:spcPts val="1600"/>
                        </a:lnSpc>
                        <a:spcAft>
                          <a:spcPts val="1000"/>
                        </a:spcAft>
                      </a:pPr>
                      <a:r>
                        <a:rPr lang="el-GR" sz="4400" b="1" dirty="0" smtClean="0"/>
                        <a:t>Mean</a:t>
                      </a:r>
                      <a:endParaRPr lang="el-GR" sz="4400" b="1" dirty="0">
                        <a:latin typeface="Arial" pitchFamily="34" charset="0"/>
                        <a:ea typeface="Calibri"/>
                        <a:cs typeface="Arial" pitchFamily="34" charset="0"/>
                      </a:endParaRPr>
                    </a:p>
                  </a:txBody>
                  <a:tcPr marL="92972" marR="92972" marT="0" marB="0"/>
                </a:tc>
                <a:tc>
                  <a:txBody>
                    <a:bodyPr/>
                    <a:lstStyle/>
                    <a:p>
                      <a:pPr algn="l">
                        <a:lnSpc>
                          <a:spcPts val="1600"/>
                        </a:lnSpc>
                        <a:spcAft>
                          <a:spcPts val="1000"/>
                        </a:spcAft>
                      </a:pPr>
                      <a:endParaRPr lang="en-US" sz="4400" b="1" dirty="0" smtClean="0"/>
                    </a:p>
                    <a:p>
                      <a:pPr algn="l">
                        <a:lnSpc>
                          <a:spcPts val="1600"/>
                        </a:lnSpc>
                        <a:spcAft>
                          <a:spcPts val="1000"/>
                        </a:spcAft>
                      </a:pPr>
                      <a:endParaRPr lang="en-US" sz="4400" b="1" dirty="0" smtClean="0"/>
                    </a:p>
                    <a:p>
                      <a:pPr algn="l">
                        <a:lnSpc>
                          <a:spcPts val="1600"/>
                        </a:lnSpc>
                        <a:spcAft>
                          <a:spcPts val="1000"/>
                        </a:spcAft>
                      </a:pPr>
                      <a:r>
                        <a:rPr lang="el-GR" sz="4400" b="1" dirty="0" smtClean="0"/>
                        <a:t>58,5</a:t>
                      </a:r>
                      <a:endParaRPr lang="el-GR" sz="4400" b="1" dirty="0">
                        <a:latin typeface="Arial" pitchFamily="34" charset="0"/>
                        <a:ea typeface="Calibri"/>
                        <a:cs typeface="Arial" pitchFamily="34" charset="0"/>
                      </a:endParaRPr>
                    </a:p>
                  </a:txBody>
                  <a:tcPr marL="92972" marR="92972" marT="0" marB="0"/>
                </a:tc>
              </a:tr>
              <a:tr h="1015386">
                <a:tc>
                  <a:txBody>
                    <a:bodyPr/>
                    <a:lstStyle/>
                    <a:p>
                      <a:pPr algn="l">
                        <a:lnSpc>
                          <a:spcPts val="1600"/>
                        </a:lnSpc>
                        <a:spcAft>
                          <a:spcPts val="1000"/>
                        </a:spcAft>
                      </a:pPr>
                      <a:endParaRPr lang="en-US" sz="4400" b="1" dirty="0" smtClean="0"/>
                    </a:p>
                    <a:p>
                      <a:pPr algn="l">
                        <a:lnSpc>
                          <a:spcPts val="1600"/>
                        </a:lnSpc>
                        <a:spcAft>
                          <a:spcPts val="1000"/>
                        </a:spcAft>
                      </a:pPr>
                      <a:endParaRPr lang="en-US" sz="4400" b="1" dirty="0" smtClean="0"/>
                    </a:p>
                    <a:p>
                      <a:pPr algn="l">
                        <a:lnSpc>
                          <a:spcPts val="1600"/>
                        </a:lnSpc>
                        <a:spcAft>
                          <a:spcPts val="1000"/>
                        </a:spcAft>
                      </a:pPr>
                      <a:r>
                        <a:rPr lang="en-US" sz="4400" b="1" dirty="0" smtClean="0"/>
                        <a:t>SD</a:t>
                      </a:r>
                      <a:endParaRPr lang="el-GR" sz="4400" b="1" dirty="0">
                        <a:latin typeface="Arial" pitchFamily="34" charset="0"/>
                        <a:ea typeface="Calibri"/>
                        <a:cs typeface="Arial" pitchFamily="34" charset="0"/>
                      </a:endParaRPr>
                    </a:p>
                  </a:txBody>
                  <a:tcPr marL="92972" marR="92972" marT="0" marB="0"/>
                </a:tc>
                <a:tc>
                  <a:txBody>
                    <a:bodyPr/>
                    <a:lstStyle/>
                    <a:p>
                      <a:pPr algn="l">
                        <a:lnSpc>
                          <a:spcPts val="1600"/>
                        </a:lnSpc>
                        <a:spcAft>
                          <a:spcPts val="1000"/>
                        </a:spcAft>
                      </a:pPr>
                      <a:endParaRPr lang="en-US" sz="4400" b="1" dirty="0" smtClean="0"/>
                    </a:p>
                    <a:p>
                      <a:pPr algn="l">
                        <a:lnSpc>
                          <a:spcPts val="1600"/>
                        </a:lnSpc>
                        <a:spcAft>
                          <a:spcPts val="1000"/>
                        </a:spcAft>
                      </a:pPr>
                      <a:endParaRPr lang="en-US" sz="4400" b="1" dirty="0" smtClean="0"/>
                    </a:p>
                    <a:p>
                      <a:pPr algn="l">
                        <a:lnSpc>
                          <a:spcPts val="1600"/>
                        </a:lnSpc>
                        <a:spcAft>
                          <a:spcPts val="1000"/>
                        </a:spcAft>
                      </a:pPr>
                      <a:r>
                        <a:rPr lang="el-GR" sz="4400" b="1" dirty="0" smtClean="0"/>
                        <a:t>12,3</a:t>
                      </a:r>
                      <a:endParaRPr lang="el-GR" sz="4400" b="1" dirty="0">
                        <a:latin typeface="Arial" pitchFamily="34" charset="0"/>
                        <a:ea typeface="Calibri"/>
                        <a:cs typeface="Arial" pitchFamily="34" charset="0"/>
                      </a:endParaRPr>
                    </a:p>
                  </a:txBody>
                  <a:tcPr marL="92972" marR="92972" marT="0" marB="0"/>
                </a:tc>
              </a:tr>
              <a:tr h="1010739">
                <a:tc>
                  <a:txBody>
                    <a:bodyPr/>
                    <a:lstStyle/>
                    <a:p>
                      <a:pPr algn="l">
                        <a:lnSpc>
                          <a:spcPts val="1600"/>
                        </a:lnSpc>
                        <a:spcAft>
                          <a:spcPts val="1000"/>
                        </a:spcAft>
                      </a:pPr>
                      <a:endParaRPr lang="en-US" sz="4400" b="1" dirty="0" smtClean="0"/>
                    </a:p>
                    <a:p>
                      <a:pPr algn="l">
                        <a:lnSpc>
                          <a:spcPts val="1600"/>
                        </a:lnSpc>
                        <a:spcAft>
                          <a:spcPts val="1000"/>
                        </a:spcAft>
                      </a:pPr>
                      <a:endParaRPr lang="en-US" sz="4400" b="1" dirty="0" smtClean="0"/>
                    </a:p>
                    <a:p>
                      <a:pPr algn="l">
                        <a:lnSpc>
                          <a:spcPts val="1600"/>
                        </a:lnSpc>
                        <a:spcAft>
                          <a:spcPts val="1000"/>
                        </a:spcAft>
                      </a:pPr>
                      <a:r>
                        <a:rPr lang="el-GR" sz="4400" b="1" dirty="0" smtClean="0"/>
                        <a:t>Minimum</a:t>
                      </a:r>
                      <a:endParaRPr lang="el-GR" sz="4400" b="1" dirty="0">
                        <a:latin typeface="Arial" pitchFamily="34" charset="0"/>
                        <a:ea typeface="Calibri"/>
                        <a:cs typeface="Arial" pitchFamily="34" charset="0"/>
                      </a:endParaRPr>
                    </a:p>
                  </a:txBody>
                  <a:tcPr marL="92972" marR="92972" marT="0" marB="0"/>
                </a:tc>
                <a:tc>
                  <a:txBody>
                    <a:bodyPr/>
                    <a:lstStyle/>
                    <a:p>
                      <a:pPr algn="l">
                        <a:lnSpc>
                          <a:spcPts val="1600"/>
                        </a:lnSpc>
                        <a:spcAft>
                          <a:spcPts val="1000"/>
                        </a:spcAft>
                      </a:pPr>
                      <a:endParaRPr lang="en-US" sz="4400" b="1" dirty="0" smtClean="0"/>
                    </a:p>
                    <a:p>
                      <a:pPr algn="l">
                        <a:lnSpc>
                          <a:spcPts val="1600"/>
                        </a:lnSpc>
                        <a:spcAft>
                          <a:spcPts val="1000"/>
                        </a:spcAft>
                      </a:pPr>
                      <a:endParaRPr lang="en-US" sz="4400" b="1" dirty="0" smtClean="0"/>
                    </a:p>
                    <a:p>
                      <a:pPr algn="l">
                        <a:lnSpc>
                          <a:spcPts val="1600"/>
                        </a:lnSpc>
                        <a:spcAft>
                          <a:spcPts val="1000"/>
                        </a:spcAft>
                      </a:pPr>
                      <a:r>
                        <a:rPr lang="el-GR" sz="4400" b="1" dirty="0" smtClean="0"/>
                        <a:t>33,00</a:t>
                      </a:r>
                      <a:endParaRPr lang="el-GR" sz="4400" b="1" dirty="0">
                        <a:latin typeface="Arial" pitchFamily="34" charset="0"/>
                        <a:ea typeface="Calibri"/>
                        <a:cs typeface="Arial" pitchFamily="34" charset="0"/>
                      </a:endParaRPr>
                    </a:p>
                  </a:txBody>
                  <a:tcPr marL="92972" marR="92972" marT="0" marB="0"/>
                </a:tc>
              </a:tr>
              <a:tr h="981722">
                <a:tc>
                  <a:txBody>
                    <a:bodyPr/>
                    <a:lstStyle/>
                    <a:p>
                      <a:pPr algn="l">
                        <a:lnSpc>
                          <a:spcPts val="1600"/>
                        </a:lnSpc>
                        <a:spcAft>
                          <a:spcPts val="1000"/>
                        </a:spcAft>
                      </a:pPr>
                      <a:endParaRPr lang="en-US" sz="4400" b="1" dirty="0" smtClean="0"/>
                    </a:p>
                    <a:p>
                      <a:pPr algn="l">
                        <a:lnSpc>
                          <a:spcPts val="1600"/>
                        </a:lnSpc>
                        <a:spcAft>
                          <a:spcPts val="1000"/>
                        </a:spcAft>
                      </a:pPr>
                      <a:endParaRPr lang="en-US" sz="4400" b="1" dirty="0" smtClean="0"/>
                    </a:p>
                    <a:p>
                      <a:pPr algn="l">
                        <a:lnSpc>
                          <a:spcPts val="1600"/>
                        </a:lnSpc>
                        <a:spcAft>
                          <a:spcPts val="1000"/>
                        </a:spcAft>
                      </a:pPr>
                      <a:r>
                        <a:rPr lang="el-GR" sz="4400" b="1" dirty="0" smtClean="0"/>
                        <a:t>Maximum</a:t>
                      </a:r>
                      <a:endParaRPr lang="el-GR" sz="4400" b="1" dirty="0">
                        <a:latin typeface="Arial" pitchFamily="34" charset="0"/>
                        <a:ea typeface="Calibri"/>
                        <a:cs typeface="Arial" pitchFamily="34" charset="0"/>
                      </a:endParaRPr>
                    </a:p>
                  </a:txBody>
                  <a:tcPr marL="92972" marR="92972" marT="0" marB="0"/>
                </a:tc>
                <a:tc>
                  <a:txBody>
                    <a:bodyPr/>
                    <a:lstStyle/>
                    <a:p>
                      <a:pPr algn="l">
                        <a:lnSpc>
                          <a:spcPts val="1600"/>
                        </a:lnSpc>
                        <a:spcAft>
                          <a:spcPts val="1000"/>
                        </a:spcAft>
                      </a:pPr>
                      <a:endParaRPr lang="en-US" sz="4400" b="1" dirty="0" smtClean="0"/>
                    </a:p>
                    <a:p>
                      <a:pPr algn="l">
                        <a:lnSpc>
                          <a:spcPts val="1600"/>
                        </a:lnSpc>
                        <a:spcAft>
                          <a:spcPts val="1000"/>
                        </a:spcAft>
                      </a:pPr>
                      <a:endParaRPr lang="en-US" sz="4400" b="1" dirty="0" smtClean="0"/>
                    </a:p>
                    <a:p>
                      <a:pPr algn="l">
                        <a:lnSpc>
                          <a:spcPts val="1600"/>
                        </a:lnSpc>
                        <a:spcAft>
                          <a:spcPts val="1000"/>
                        </a:spcAft>
                      </a:pPr>
                      <a:r>
                        <a:rPr lang="el-GR" sz="4400" b="1" dirty="0" smtClean="0"/>
                        <a:t>82,00</a:t>
                      </a:r>
                      <a:endParaRPr lang="el-GR" sz="4400" b="1" dirty="0">
                        <a:latin typeface="Arial" pitchFamily="34" charset="0"/>
                        <a:ea typeface="Calibri"/>
                        <a:cs typeface="Arial" pitchFamily="34" charset="0"/>
                      </a:endParaRPr>
                    </a:p>
                  </a:txBody>
                  <a:tcPr marL="92972" marR="92972" marT="0" marB="0"/>
                </a:tc>
              </a:tr>
            </a:tbl>
          </a:graphicData>
        </a:graphic>
      </p:graphicFrame>
      <p:sp>
        <p:nvSpPr>
          <p:cNvPr id="5" name="TextBox 4"/>
          <p:cNvSpPr txBox="1"/>
          <p:nvPr/>
        </p:nvSpPr>
        <p:spPr>
          <a:xfrm>
            <a:off x="619761" y="16056498"/>
            <a:ext cx="13654523" cy="1412694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pPr>
              <a:defRPr/>
            </a:pPr>
            <a:endParaRPr lang="en-US" sz="4400" b="1" dirty="0">
              <a:solidFill>
                <a:schemeClr val="tx1"/>
              </a:solidFill>
              <a:latin typeface="Arial" pitchFamily="34" charset="0"/>
              <a:cs typeface="Arial" pitchFamily="34" charset="0"/>
            </a:endParaRPr>
          </a:p>
          <a:p>
            <a:pPr>
              <a:defRPr/>
            </a:pPr>
            <a:r>
              <a:rPr lang="en-US" sz="4400" b="1" dirty="0" smtClean="0">
                <a:solidFill>
                  <a:schemeClr val="tx1"/>
                </a:solidFill>
                <a:latin typeface="Arial" pitchFamily="34" charset="0"/>
                <a:cs typeface="Arial" pitchFamily="34" charset="0"/>
              </a:rPr>
              <a:t>Method</a:t>
            </a:r>
            <a:endParaRPr lang="en-US" sz="4400" b="1" dirty="0">
              <a:solidFill>
                <a:schemeClr val="tx1"/>
              </a:solidFill>
              <a:latin typeface="Arial" pitchFamily="34" charset="0"/>
              <a:cs typeface="Arial" pitchFamily="34" charset="0"/>
            </a:endParaRPr>
          </a:p>
          <a:p>
            <a:pPr>
              <a:defRPr/>
            </a:pPr>
            <a:endParaRPr lang="en-US" sz="2400" dirty="0">
              <a:solidFill>
                <a:schemeClr val="tx1"/>
              </a:solidFill>
              <a:latin typeface="Arial" pitchFamily="34" charset="0"/>
              <a:cs typeface="Arial" pitchFamily="34" charset="0"/>
            </a:endParaRPr>
          </a:p>
          <a:p>
            <a:pPr>
              <a:defRPr/>
            </a:pPr>
            <a:r>
              <a:rPr lang="en-US" sz="2800" b="1" u="sng" dirty="0">
                <a:solidFill>
                  <a:schemeClr val="tx1"/>
                </a:solidFill>
                <a:latin typeface="Arial" pitchFamily="34" charset="0"/>
                <a:cs typeface="Arial" pitchFamily="34" charset="0"/>
              </a:rPr>
              <a:t>Participants </a:t>
            </a:r>
            <a:endParaRPr lang="el-GR" sz="2800" b="1" u="sng" dirty="0">
              <a:solidFill>
                <a:schemeClr val="tx1"/>
              </a:solidFill>
              <a:latin typeface="Arial" pitchFamily="34" charset="0"/>
              <a:cs typeface="Arial" pitchFamily="34" charset="0"/>
            </a:endParaRPr>
          </a:p>
          <a:p>
            <a:pPr>
              <a:defRPr/>
            </a:pPr>
            <a:endParaRPr lang="el-GR" sz="2400" dirty="0">
              <a:solidFill>
                <a:schemeClr val="tx1"/>
              </a:solidFill>
              <a:latin typeface="Arial" pitchFamily="34" charset="0"/>
              <a:cs typeface="Arial" pitchFamily="34" charset="0"/>
            </a:endParaRPr>
          </a:p>
          <a:p>
            <a:pPr marL="342900" indent="-342900">
              <a:buFont typeface="Arial" pitchFamily="34" charset="0"/>
              <a:buChar char="•"/>
              <a:defRPr/>
            </a:pPr>
            <a:r>
              <a:rPr lang="en-GB" sz="2400" dirty="0">
                <a:solidFill>
                  <a:schemeClr val="tx1"/>
                </a:solidFill>
                <a:latin typeface="Arial" pitchFamily="34" charset="0"/>
                <a:cs typeface="Arial" pitchFamily="34" charset="0"/>
              </a:rPr>
              <a:t>BDAE </a:t>
            </a:r>
            <a:r>
              <a:rPr lang="en-US" sz="2400" dirty="0">
                <a:solidFill>
                  <a:schemeClr val="tx1"/>
                </a:solidFill>
                <a:latin typeface="Arial" pitchFamily="34" charset="0"/>
                <a:cs typeface="Arial" pitchFamily="34" charset="0"/>
              </a:rPr>
              <a:t>and </a:t>
            </a:r>
            <a:r>
              <a:rPr lang="el-GR" sz="2400" dirty="0">
                <a:solidFill>
                  <a:schemeClr val="tx1"/>
                </a:solidFill>
                <a:latin typeface="Arial" pitchFamily="34" charset="0"/>
                <a:cs typeface="Arial" pitchFamily="34" charset="0"/>
              </a:rPr>
              <a:t>ΒΝΤ </a:t>
            </a:r>
            <a:r>
              <a:rPr lang="en-US" sz="2400" dirty="0">
                <a:solidFill>
                  <a:schemeClr val="tx1"/>
                </a:solidFill>
                <a:latin typeface="Arial" pitchFamily="34" charset="0"/>
                <a:cs typeface="Arial" pitchFamily="34" charset="0"/>
              </a:rPr>
              <a:t>were </a:t>
            </a:r>
            <a:r>
              <a:rPr lang="en-GB" sz="2400" dirty="0">
                <a:solidFill>
                  <a:schemeClr val="tx1"/>
                </a:solidFill>
                <a:latin typeface="Arial" pitchFamily="34" charset="0"/>
                <a:cs typeface="Arial" pitchFamily="34" charset="0"/>
              </a:rPr>
              <a:t>employed  in 30 participants, in both the </a:t>
            </a:r>
            <a:r>
              <a:rPr lang="en-GB" sz="2400" dirty="0" smtClean="0">
                <a:solidFill>
                  <a:schemeClr val="tx1"/>
                </a:solidFill>
                <a:latin typeface="Arial" pitchFamily="34" charset="0"/>
                <a:cs typeface="Arial" pitchFamily="34" charset="0"/>
              </a:rPr>
              <a:t>standard and </a:t>
            </a:r>
            <a:r>
              <a:rPr lang="en-GB" sz="2400" dirty="0">
                <a:solidFill>
                  <a:schemeClr val="tx1"/>
                </a:solidFill>
                <a:latin typeface="Arial" pitchFamily="34" charset="0"/>
                <a:cs typeface="Arial" pitchFamily="34" charset="0"/>
              </a:rPr>
              <a:t>short version. Participants were aged between </a:t>
            </a:r>
            <a:r>
              <a:rPr lang="el-GR" sz="2400" dirty="0">
                <a:solidFill>
                  <a:schemeClr val="tx1"/>
                </a:solidFill>
                <a:latin typeface="Arial" pitchFamily="34" charset="0"/>
                <a:cs typeface="Arial" pitchFamily="34" charset="0"/>
              </a:rPr>
              <a:t>33 – 82 </a:t>
            </a:r>
            <a:r>
              <a:rPr lang="en-US" sz="2400" dirty="0">
                <a:solidFill>
                  <a:schemeClr val="tx1"/>
                </a:solidFill>
                <a:latin typeface="Arial" pitchFamily="34" charset="0"/>
                <a:cs typeface="Arial" pitchFamily="34" charset="0"/>
              </a:rPr>
              <a:t>years old , with their educational level ranging between </a:t>
            </a:r>
            <a:r>
              <a:rPr lang="el-GR" sz="2400" dirty="0">
                <a:solidFill>
                  <a:schemeClr val="tx1"/>
                </a:solidFill>
                <a:latin typeface="Arial" pitchFamily="34" charset="0"/>
                <a:cs typeface="Arial" pitchFamily="34" charset="0"/>
              </a:rPr>
              <a:t>6 </a:t>
            </a:r>
            <a:r>
              <a:rPr lang="en-US" sz="2400" dirty="0">
                <a:solidFill>
                  <a:schemeClr val="tx1"/>
                </a:solidFill>
                <a:latin typeface="Arial" pitchFamily="34" charset="0"/>
                <a:cs typeface="Arial" pitchFamily="34" charset="0"/>
              </a:rPr>
              <a:t>-</a:t>
            </a:r>
            <a:r>
              <a:rPr lang="el-GR" sz="2400" dirty="0">
                <a:solidFill>
                  <a:schemeClr val="tx1"/>
                </a:solidFill>
                <a:latin typeface="Arial" pitchFamily="34" charset="0"/>
                <a:cs typeface="Arial" pitchFamily="34" charset="0"/>
              </a:rPr>
              <a:t> 16 </a:t>
            </a:r>
            <a:r>
              <a:rPr lang="en-US" sz="2400" dirty="0">
                <a:solidFill>
                  <a:schemeClr val="tx1"/>
                </a:solidFill>
                <a:latin typeface="Arial" pitchFamily="34" charset="0"/>
                <a:cs typeface="Arial" pitchFamily="34" charset="0"/>
              </a:rPr>
              <a:t>years.</a:t>
            </a:r>
          </a:p>
          <a:p>
            <a:pPr marL="342900" indent="-342900">
              <a:buFont typeface="Arial" pitchFamily="34" charset="0"/>
              <a:buChar char="•"/>
              <a:defRPr/>
            </a:pPr>
            <a:endParaRPr lang="en-US" sz="2400" dirty="0">
              <a:solidFill>
                <a:schemeClr val="tx1"/>
              </a:solidFill>
              <a:latin typeface="Arial" pitchFamily="34" charset="0"/>
              <a:cs typeface="Arial" pitchFamily="34" charset="0"/>
            </a:endParaRPr>
          </a:p>
          <a:p>
            <a:pPr marL="342900" indent="-342900">
              <a:buFont typeface="Arial" pitchFamily="34" charset="0"/>
              <a:buChar char="•"/>
              <a:defRPr/>
            </a:pPr>
            <a:r>
              <a:rPr lang="en-US" sz="2400" dirty="0">
                <a:solidFill>
                  <a:schemeClr val="tx1"/>
                </a:solidFill>
                <a:latin typeface="Arial" pitchFamily="34" charset="0"/>
                <a:cs typeface="Arial" pitchFamily="34" charset="0"/>
              </a:rPr>
              <a:t>Participants were Greek native speakers, diagnosed with aphasia as a result of a stroke. All participants were receiving speech and language therapy during the assessment period.</a:t>
            </a:r>
          </a:p>
          <a:p>
            <a:pPr marL="342900" indent="-342900">
              <a:buFont typeface="Arial" pitchFamily="34" charset="0"/>
              <a:buChar char="•"/>
              <a:defRPr/>
            </a:pPr>
            <a:endParaRPr lang="en-US" sz="2400" dirty="0">
              <a:solidFill>
                <a:schemeClr val="tx1"/>
              </a:solidFill>
              <a:latin typeface="Arial" pitchFamily="34" charset="0"/>
              <a:cs typeface="Arial" pitchFamily="34" charset="0"/>
            </a:endParaRPr>
          </a:p>
          <a:p>
            <a:pPr>
              <a:defRPr/>
            </a:pPr>
            <a:r>
              <a:rPr lang="en-US" sz="2800" b="1" u="sng" dirty="0" smtClean="0">
                <a:solidFill>
                  <a:schemeClr val="tx1"/>
                </a:solidFill>
                <a:latin typeface="Arial" pitchFamily="34" charset="0"/>
                <a:ea typeface="MS PGothic" pitchFamily="34" charset="-128"/>
                <a:cs typeface="Arial" pitchFamily="34" charset="0"/>
              </a:rPr>
              <a:t>Material</a:t>
            </a:r>
          </a:p>
          <a:p>
            <a:pPr>
              <a:defRPr/>
            </a:pPr>
            <a:endParaRPr lang="el-GR" sz="2800" b="1" u="sng" dirty="0">
              <a:solidFill>
                <a:schemeClr val="tx1"/>
              </a:solidFill>
              <a:latin typeface="Arial" pitchFamily="34" charset="0"/>
              <a:ea typeface="MS PGothic" pitchFamily="34" charset="-128"/>
              <a:cs typeface="Arial" pitchFamily="34" charset="0"/>
            </a:endParaRPr>
          </a:p>
          <a:p>
            <a:pPr>
              <a:defRPr/>
            </a:pPr>
            <a:r>
              <a:rPr lang="en-US" sz="2400" dirty="0">
                <a:solidFill>
                  <a:schemeClr val="tx1"/>
                </a:solidFill>
                <a:latin typeface="Arial" pitchFamily="34" charset="0"/>
                <a:ea typeface="MS PGothic" pitchFamily="34" charset="-128"/>
                <a:cs typeface="Arial" pitchFamily="34" charset="0"/>
              </a:rPr>
              <a:t>BDAE and BNT in Greek , in both </a:t>
            </a:r>
            <a:r>
              <a:rPr lang="en-US" sz="2400" dirty="0" smtClean="0">
                <a:solidFill>
                  <a:schemeClr val="tx1"/>
                </a:solidFill>
                <a:latin typeface="Arial" pitchFamily="34" charset="0"/>
                <a:ea typeface="MS PGothic" pitchFamily="34" charset="-128"/>
                <a:cs typeface="Arial" pitchFamily="34" charset="0"/>
              </a:rPr>
              <a:t>standard and </a:t>
            </a:r>
            <a:r>
              <a:rPr lang="en-US" sz="2400" dirty="0">
                <a:solidFill>
                  <a:schemeClr val="tx1"/>
                </a:solidFill>
                <a:latin typeface="Arial" pitchFamily="34" charset="0"/>
                <a:ea typeface="MS PGothic" pitchFamily="34" charset="-128"/>
                <a:cs typeface="Arial" pitchFamily="34" charset="0"/>
              </a:rPr>
              <a:t>short </a:t>
            </a:r>
            <a:r>
              <a:rPr lang="en-US" sz="2400" dirty="0" smtClean="0">
                <a:solidFill>
                  <a:schemeClr val="tx1"/>
                </a:solidFill>
                <a:latin typeface="Arial" pitchFamily="34" charset="0"/>
                <a:ea typeface="MS PGothic" pitchFamily="34" charset="-128"/>
                <a:cs typeface="Arial" pitchFamily="34" charset="0"/>
              </a:rPr>
              <a:t>version, </a:t>
            </a:r>
            <a:r>
              <a:rPr lang="en-US" sz="2400" dirty="0">
                <a:solidFill>
                  <a:schemeClr val="tx1"/>
                </a:solidFill>
                <a:latin typeface="Arial" pitchFamily="34" charset="0"/>
                <a:ea typeface="MS PGothic" pitchFamily="34" charset="-128"/>
                <a:cs typeface="Arial" pitchFamily="34" charset="0"/>
              </a:rPr>
              <a:t>were employed. </a:t>
            </a:r>
          </a:p>
          <a:p>
            <a:pPr>
              <a:defRPr/>
            </a:pPr>
            <a:r>
              <a:rPr lang="en-US" sz="2400" dirty="0">
                <a:solidFill>
                  <a:schemeClr val="tx1"/>
                </a:solidFill>
                <a:latin typeface="Arial" pitchFamily="34" charset="0"/>
                <a:ea typeface="MS PGothic" pitchFamily="34" charset="-128"/>
                <a:cs typeface="Arial" pitchFamily="34" charset="0"/>
              </a:rPr>
              <a:t>BDAE ‘s short edition in Greek  was designed based on the </a:t>
            </a:r>
            <a:r>
              <a:rPr lang="en-US" sz="2400" dirty="0" smtClean="0">
                <a:solidFill>
                  <a:schemeClr val="tx1"/>
                </a:solidFill>
                <a:latin typeface="Arial" pitchFamily="34" charset="0"/>
                <a:ea typeface="MS PGothic" pitchFamily="34" charset="-128"/>
                <a:cs typeface="Arial" pitchFamily="34" charset="0"/>
              </a:rPr>
              <a:t>standard version </a:t>
            </a:r>
            <a:r>
              <a:rPr lang="en-US" sz="2400" dirty="0">
                <a:solidFill>
                  <a:schemeClr val="tx1"/>
                </a:solidFill>
                <a:latin typeface="Arial" pitchFamily="34" charset="0"/>
                <a:ea typeface="MS PGothic" pitchFamily="34" charset="-128"/>
                <a:cs typeface="Arial" pitchFamily="34" charset="0"/>
              </a:rPr>
              <a:t>of the test, omitting certain subcategories or specific items, however, allowing full language evaluation of all aspects (i.e. speech and language production and understanding, reading and writing), by using stimuli with hierarchical degree of difficulty.</a:t>
            </a:r>
            <a:endParaRPr lang="en-US" altLang="el-GR" sz="2400" b="1" dirty="0">
              <a:solidFill>
                <a:schemeClr val="tx1"/>
              </a:solidFill>
              <a:latin typeface="Arial" pitchFamily="34" charset="0"/>
              <a:ea typeface="MS PGothic" pitchFamily="34" charset="-128"/>
              <a:cs typeface="Arial" pitchFamily="34" charset="0"/>
            </a:endParaRPr>
          </a:p>
          <a:p>
            <a:pPr>
              <a:defRPr/>
            </a:pPr>
            <a:endParaRPr lang="en-US" sz="2400" dirty="0">
              <a:solidFill>
                <a:schemeClr val="tx1"/>
              </a:solidFill>
              <a:latin typeface="Arial" pitchFamily="34" charset="0"/>
              <a:ea typeface="MS PGothic" pitchFamily="34" charset="-128"/>
              <a:cs typeface="Arial" pitchFamily="34" charset="0"/>
            </a:endParaRPr>
          </a:p>
          <a:p>
            <a:pPr>
              <a:defRPr/>
            </a:pPr>
            <a:r>
              <a:rPr lang="en-US" sz="2800" b="1" u="sng" dirty="0" smtClean="0">
                <a:solidFill>
                  <a:schemeClr val="tx1"/>
                </a:solidFill>
                <a:latin typeface="Arial" pitchFamily="34" charset="0"/>
                <a:cs typeface="Arial" pitchFamily="34" charset="0"/>
              </a:rPr>
              <a:t>Procedure</a:t>
            </a:r>
          </a:p>
          <a:p>
            <a:pPr>
              <a:defRPr/>
            </a:pPr>
            <a:endParaRPr lang="el-GR" sz="2800" b="1" u="sng" dirty="0">
              <a:solidFill>
                <a:schemeClr val="tx1"/>
              </a:solidFill>
              <a:latin typeface="Arial" pitchFamily="34" charset="0"/>
              <a:cs typeface="Arial" pitchFamily="34" charset="0"/>
            </a:endParaRPr>
          </a:p>
          <a:p>
            <a:pPr marL="457200" indent="-457200">
              <a:buFont typeface="Arial" pitchFamily="34" charset="0"/>
              <a:buChar char="•"/>
              <a:defRPr/>
            </a:pPr>
            <a:r>
              <a:rPr lang="en-US" sz="2400" dirty="0">
                <a:solidFill>
                  <a:schemeClr val="tx1"/>
                </a:solidFill>
                <a:latin typeface="Arial" pitchFamily="34" charset="0"/>
                <a:cs typeface="Arial" pitchFamily="34" charset="0"/>
              </a:rPr>
              <a:t>Participants were divided into  three groups. Each group consisted of 10 participants, assigned to a different examiner. </a:t>
            </a:r>
            <a:r>
              <a:rPr lang="el-GR" sz="2400" dirty="0">
                <a:solidFill>
                  <a:schemeClr val="tx1"/>
                </a:solidFill>
                <a:latin typeface="Arial" pitchFamily="34" charset="0"/>
                <a:cs typeface="Arial" pitchFamily="34" charset="0"/>
              </a:rPr>
              <a:t> </a:t>
            </a:r>
          </a:p>
          <a:p>
            <a:pPr marL="457200" indent="-457200">
              <a:buFont typeface="Arial" pitchFamily="34" charset="0"/>
              <a:buChar char="•"/>
              <a:defRPr/>
            </a:pPr>
            <a:r>
              <a:rPr lang="en-US" sz="2400" dirty="0">
                <a:solidFill>
                  <a:schemeClr val="tx1"/>
                </a:solidFill>
                <a:latin typeface="Arial" pitchFamily="34" charset="0"/>
                <a:cs typeface="Arial" pitchFamily="34" charset="0"/>
              </a:rPr>
              <a:t>Participants were initially assessed , using both the </a:t>
            </a:r>
            <a:r>
              <a:rPr lang="en-US" sz="2400" dirty="0" smtClean="0">
                <a:solidFill>
                  <a:schemeClr val="tx1"/>
                </a:solidFill>
                <a:latin typeface="Arial" pitchFamily="34" charset="0"/>
                <a:cs typeface="Arial" pitchFamily="34" charset="0"/>
              </a:rPr>
              <a:t>standard and </a:t>
            </a:r>
            <a:r>
              <a:rPr lang="en-US" sz="2400" dirty="0">
                <a:solidFill>
                  <a:schemeClr val="tx1"/>
                </a:solidFill>
                <a:latin typeface="Arial" pitchFamily="34" charset="0"/>
                <a:cs typeface="Arial" pitchFamily="34" charset="0"/>
              </a:rPr>
              <a:t>the short version of BDAE and  of BNT in Greek.   </a:t>
            </a:r>
            <a:endParaRPr lang="el-GR" sz="2400" b="1" u="sng" dirty="0">
              <a:solidFill>
                <a:schemeClr val="tx1"/>
              </a:solidFill>
              <a:latin typeface="Arial" pitchFamily="34" charset="0"/>
              <a:cs typeface="Arial" pitchFamily="34" charset="0"/>
            </a:endParaRPr>
          </a:p>
          <a:p>
            <a:pPr marL="457200" indent="-457200">
              <a:buFont typeface="Arial" pitchFamily="34" charset="0"/>
              <a:buChar char="•"/>
              <a:defRPr/>
            </a:pPr>
            <a:r>
              <a:rPr lang="en-US" sz="2400" dirty="0">
                <a:solidFill>
                  <a:schemeClr val="tx1"/>
                </a:solidFill>
                <a:latin typeface="Arial" pitchFamily="34" charset="0"/>
                <a:cs typeface="Arial" pitchFamily="34" charset="0"/>
              </a:rPr>
              <a:t>15 days after the initial assessment, participants were reassessed using the same tools, however, by a different examiner. Employing different examiners was to ensure fidelity</a:t>
            </a:r>
            <a:r>
              <a:rPr lang="en-US" sz="2400" dirty="0" smtClean="0">
                <a:solidFill>
                  <a:schemeClr val="tx1"/>
                </a:solidFill>
                <a:latin typeface="Arial" pitchFamily="34" charset="0"/>
                <a:cs typeface="Arial" pitchFamily="34" charset="0"/>
              </a:rPr>
              <a:t>.</a:t>
            </a:r>
            <a:endParaRPr lang="en-US" sz="2400" b="1" u="sng" dirty="0">
              <a:solidFill>
                <a:schemeClr val="tx1"/>
              </a:solidFill>
              <a:latin typeface="Arial" pitchFamily="34" charset="0"/>
              <a:cs typeface="Arial" pitchFamily="34" charset="0"/>
            </a:endParaRPr>
          </a:p>
          <a:p>
            <a:pPr>
              <a:defRPr/>
            </a:pPr>
            <a:endParaRPr lang="en-US" sz="2800" b="1" dirty="0" smtClean="0">
              <a:solidFill>
                <a:schemeClr val="tx1"/>
              </a:solidFill>
              <a:latin typeface="Arial" pitchFamily="34" charset="0"/>
              <a:cs typeface="Arial" pitchFamily="34" charset="0"/>
            </a:endParaRPr>
          </a:p>
          <a:p>
            <a:pPr>
              <a:defRPr/>
            </a:pPr>
            <a:r>
              <a:rPr lang="en-US" sz="2800" b="1" dirty="0" smtClean="0">
                <a:solidFill>
                  <a:schemeClr val="tx1"/>
                </a:solidFill>
                <a:latin typeface="Arial" pitchFamily="34" charset="0"/>
                <a:cs typeface="Arial" pitchFamily="34" charset="0"/>
              </a:rPr>
              <a:t>Analysis</a:t>
            </a:r>
          </a:p>
          <a:p>
            <a:pPr>
              <a:defRPr/>
            </a:pPr>
            <a:r>
              <a:rPr lang="en-US" sz="2800" b="1" dirty="0" smtClean="0">
                <a:solidFill>
                  <a:schemeClr val="tx1"/>
                </a:solidFill>
                <a:latin typeface="Arial" pitchFamily="34" charset="0"/>
                <a:cs typeface="Arial" pitchFamily="34" charset="0"/>
              </a:rPr>
              <a:t> </a:t>
            </a:r>
            <a:endParaRPr lang="el-GR" sz="2800" b="1" dirty="0">
              <a:solidFill>
                <a:schemeClr val="tx1"/>
              </a:solidFill>
              <a:latin typeface="Arial" pitchFamily="34" charset="0"/>
              <a:cs typeface="Arial" pitchFamily="34" charset="0"/>
            </a:endParaRPr>
          </a:p>
          <a:p>
            <a:pPr>
              <a:defRPr/>
            </a:pPr>
            <a:r>
              <a:rPr lang="en-US" sz="2400" dirty="0">
                <a:solidFill>
                  <a:schemeClr val="tx1"/>
                </a:solidFill>
                <a:latin typeface="Arial" pitchFamily="34" charset="0"/>
                <a:cs typeface="Arial" pitchFamily="34" charset="0"/>
              </a:rPr>
              <a:t>Results were </a:t>
            </a:r>
            <a:r>
              <a:rPr lang="en-US" sz="2400" dirty="0" smtClean="0">
                <a:solidFill>
                  <a:schemeClr val="tx1"/>
                </a:solidFill>
                <a:latin typeface="Arial" pitchFamily="34" charset="0"/>
                <a:cs typeface="Arial" pitchFamily="34" charset="0"/>
              </a:rPr>
              <a:t>analyzed </a:t>
            </a:r>
            <a:r>
              <a:rPr lang="en-US" sz="2400" dirty="0">
                <a:solidFill>
                  <a:schemeClr val="tx1"/>
                </a:solidFill>
                <a:latin typeface="Arial" pitchFamily="34" charset="0"/>
                <a:cs typeface="Arial" pitchFamily="34" charset="0"/>
              </a:rPr>
              <a:t>using </a:t>
            </a:r>
            <a:r>
              <a:rPr lang="el-GR" sz="2400" dirty="0">
                <a:solidFill>
                  <a:schemeClr val="tx1"/>
                </a:solidFill>
                <a:latin typeface="Arial" pitchFamily="34" charset="0"/>
                <a:cs typeface="Arial" pitchFamily="34" charset="0"/>
              </a:rPr>
              <a:t>SPSS </a:t>
            </a:r>
            <a:r>
              <a:rPr lang="el-GR" sz="2400" dirty="0" smtClean="0">
                <a:solidFill>
                  <a:schemeClr val="tx1"/>
                </a:solidFill>
                <a:latin typeface="Arial" pitchFamily="34" charset="0"/>
                <a:cs typeface="Arial" pitchFamily="34" charset="0"/>
              </a:rPr>
              <a:t>17.0</a:t>
            </a:r>
            <a:r>
              <a:rPr lang="en-US" sz="2400" dirty="0" smtClean="0">
                <a:solidFill>
                  <a:schemeClr val="tx1"/>
                </a:solidFill>
                <a:latin typeface="Arial" pitchFamily="34" charset="0"/>
                <a:cs typeface="Arial" pitchFamily="34" charset="0"/>
              </a:rPr>
              <a:t>. </a:t>
            </a:r>
            <a:r>
              <a:rPr lang="en-US" sz="2400" dirty="0">
                <a:solidFill>
                  <a:schemeClr val="tx1"/>
                </a:solidFill>
                <a:latin typeface="Arial" pitchFamily="34" charset="0"/>
                <a:cs typeface="Arial" pitchFamily="34" charset="0"/>
              </a:rPr>
              <a:t>Specifically, the correlations between the </a:t>
            </a:r>
            <a:r>
              <a:rPr lang="en-US" sz="2400" dirty="0" smtClean="0">
                <a:solidFill>
                  <a:schemeClr val="tx1"/>
                </a:solidFill>
                <a:latin typeface="Arial" pitchFamily="34" charset="0"/>
                <a:cs typeface="Arial" pitchFamily="34" charset="0"/>
              </a:rPr>
              <a:t>standard </a:t>
            </a:r>
            <a:r>
              <a:rPr lang="en-US" sz="2400" dirty="0">
                <a:solidFill>
                  <a:schemeClr val="tx1"/>
                </a:solidFill>
                <a:latin typeface="Arial" pitchFamily="34" charset="0"/>
                <a:cs typeface="Arial" pitchFamily="34" charset="0"/>
              </a:rPr>
              <a:t>and the short versions of BDAE and of BNT respectively were </a:t>
            </a:r>
            <a:r>
              <a:rPr lang="en-US" sz="2400" dirty="0" smtClean="0">
                <a:solidFill>
                  <a:schemeClr val="tx1"/>
                </a:solidFill>
                <a:latin typeface="Arial" pitchFamily="34" charset="0"/>
                <a:cs typeface="Arial" pitchFamily="34" charset="0"/>
              </a:rPr>
              <a:t>estimated.</a:t>
            </a:r>
          </a:p>
          <a:p>
            <a:pPr>
              <a:defRPr/>
            </a:pPr>
            <a:endParaRPr lang="en-US" sz="2400" dirty="0">
              <a:solidFill>
                <a:schemeClr val="tx1"/>
              </a:solidFill>
              <a:latin typeface="Arial" pitchFamily="34" charset="0"/>
              <a:cs typeface="Arial" pitchFamily="34" charset="0"/>
            </a:endParaRPr>
          </a:p>
        </p:txBody>
      </p:sp>
      <p:sp>
        <p:nvSpPr>
          <p:cNvPr id="7" name="TextBox 6"/>
          <p:cNvSpPr txBox="1"/>
          <p:nvPr/>
        </p:nvSpPr>
        <p:spPr>
          <a:xfrm>
            <a:off x="22246838" y="16057782"/>
            <a:ext cx="7200418" cy="144655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defRPr/>
            </a:pPr>
            <a:endParaRPr lang="en-US" sz="2400" b="1" dirty="0" smtClean="0">
              <a:solidFill>
                <a:schemeClr val="tx1"/>
              </a:solidFill>
              <a:latin typeface="Arial" pitchFamily="34" charset="0"/>
              <a:cs typeface="Arial" pitchFamily="34" charset="0"/>
            </a:endParaRPr>
          </a:p>
          <a:p>
            <a:pPr algn="ctr">
              <a:defRPr/>
            </a:pPr>
            <a:r>
              <a:rPr lang="en-US" sz="2400" b="1" dirty="0" smtClean="0">
                <a:solidFill>
                  <a:schemeClr val="tx1"/>
                </a:solidFill>
                <a:latin typeface="Arial" pitchFamily="34" charset="0"/>
                <a:cs typeface="Arial" pitchFamily="34" charset="0"/>
              </a:rPr>
              <a:t>Educational </a:t>
            </a:r>
            <a:r>
              <a:rPr lang="en-US" sz="2400" b="1" dirty="0">
                <a:solidFill>
                  <a:schemeClr val="tx1"/>
                </a:solidFill>
                <a:latin typeface="Arial" pitchFamily="34" charset="0"/>
                <a:cs typeface="Arial" pitchFamily="34" charset="0"/>
              </a:rPr>
              <a:t>level  relative  to gender </a:t>
            </a:r>
            <a:r>
              <a:rPr lang="el-GR" sz="2400" b="1" dirty="0">
                <a:solidFill>
                  <a:schemeClr val="tx1"/>
                </a:solidFill>
                <a:latin typeface="Arial" pitchFamily="34" charset="0"/>
                <a:cs typeface="Arial" pitchFamily="34" charset="0"/>
              </a:rPr>
              <a:t> (Ν=28</a:t>
            </a:r>
            <a:r>
              <a:rPr lang="el-GR" sz="2400" b="1" dirty="0" smtClean="0">
                <a:solidFill>
                  <a:schemeClr val="tx1"/>
                </a:solidFill>
                <a:latin typeface="Arial" pitchFamily="34" charset="0"/>
                <a:cs typeface="Arial" pitchFamily="34" charset="0"/>
              </a:rPr>
              <a:t>)</a:t>
            </a:r>
            <a:endParaRPr lang="en-US" sz="2400" b="1" dirty="0" smtClean="0">
              <a:solidFill>
                <a:schemeClr val="tx1"/>
              </a:solidFill>
              <a:latin typeface="Arial" pitchFamily="34" charset="0"/>
              <a:cs typeface="Arial" pitchFamily="34" charset="0"/>
            </a:endParaRPr>
          </a:p>
          <a:p>
            <a:pPr>
              <a:defRPr/>
            </a:pPr>
            <a:endParaRPr lang="en-US" sz="2000" dirty="0">
              <a:latin typeface="Arial" pitchFamily="34" charset="0"/>
              <a:cs typeface="Arial" pitchFamily="34" charset="0"/>
            </a:endParaRPr>
          </a:p>
          <a:p>
            <a:pPr>
              <a:defRPr/>
            </a:pPr>
            <a:endParaRPr lang="en-GB" sz="2000" dirty="0">
              <a:latin typeface="Arial" pitchFamily="34" charset="0"/>
              <a:cs typeface="Arial" pitchFamily="34" charset="0"/>
            </a:endParaRPr>
          </a:p>
        </p:txBody>
      </p:sp>
      <p:sp>
        <p:nvSpPr>
          <p:cNvPr id="8" name="TextBox 7"/>
          <p:cNvSpPr txBox="1"/>
          <p:nvPr/>
        </p:nvSpPr>
        <p:spPr>
          <a:xfrm>
            <a:off x="14784477" y="16077980"/>
            <a:ext cx="7119239" cy="144655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a:defRPr/>
            </a:pPr>
            <a:endParaRPr lang="en-US" sz="2400" b="1" dirty="0" smtClean="0">
              <a:solidFill>
                <a:schemeClr val="tx1"/>
              </a:solidFill>
              <a:latin typeface="Arial" pitchFamily="34" charset="0"/>
              <a:cs typeface="Arial" pitchFamily="34" charset="0"/>
            </a:endParaRPr>
          </a:p>
          <a:p>
            <a:pPr algn="ctr">
              <a:defRPr/>
            </a:pPr>
            <a:r>
              <a:rPr lang="en-US" sz="2400" b="1" dirty="0" smtClean="0">
                <a:solidFill>
                  <a:schemeClr val="tx1"/>
                </a:solidFill>
                <a:latin typeface="Arial" pitchFamily="34" charset="0"/>
                <a:cs typeface="Arial" pitchFamily="34" charset="0"/>
              </a:rPr>
              <a:t>Descriptive </a:t>
            </a:r>
            <a:r>
              <a:rPr lang="en-US" sz="2400" b="1" dirty="0">
                <a:solidFill>
                  <a:schemeClr val="tx1"/>
                </a:solidFill>
                <a:latin typeface="Arial" pitchFamily="34" charset="0"/>
                <a:cs typeface="Arial" pitchFamily="34" charset="0"/>
              </a:rPr>
              <a:t>for age </a:t>
            </a:r>
            <a:r>
              <a:rPr lang="el-GR" sz="2400" b="1" dirty="0">
                <a:solidFill>
                  <a:schemeClr val="tx1"/>
                </a:solidFill>
                <a:latin typeface="Arial" pitchFamily="34" charset="0"/>
                <a:cs typeface="Arial" pitchFamily="34" charset="0"/>
              </a:rPr>
              <a:t> </a:t>
            </a:r>
            <a:endParaRPr lang="en-US" sz="2400" b="1" dirty="0" smtClean="0">
              <a:solidFill>
                <a:schemeClr val="tx1"/>
              </a:solidFill>
              <a:latin typeface="Arial" pitchFamily="34" charset="0"/>
              <a:cs typeface="Arial" pitchFamily="34" charset="0"/>
            </a:endParaRPr>
          </a:p>
          <a:p>
            <a:pPr>
              <a:defRPr/>
            </a:pPr>
            <a:endParaRPr lang="en-US" sz="2000" b="1" dirty="0">
              <a:solidFill>
                <a:schemeClr val="tx1"/>
              </a:solidFill>
              <a:latin typeface="Arial" pitchFamily="34" charset="0"/>
              <a:cs typeface="Arial" pitchFamily="34" charset="0"/>
            </a:endParaRPr>
          </a:p>
          <a:p>
            <a:pPr>
              <a:defRPr/>
            </a:pPr>
            <a:endParaRPr lang="en-GB" sz="2000" dirty="0">
              <a:solidFill>
                <a:schemeClr val="tx1"/>
              </a:solidFill>
              <a:latin typeface="Arial" pitchFamily="34" charset="0"/>
              <a:cs typeface="Arial"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194976115"/>
              </p:ext>
            </p:extLst>
          </p:nvPr>
        </p:nvGraphicFramePr>
        <p:xfrm>
          <a:off x="14784477" y="24330914"/>
          <a:ext cx="14662779" cy="5128695"/>
        </p:xfrm>
        <a:graphic>
          <a:graphicData uri="http://schemas.openxmlformats.org/drawingml/2006/table">
            <a:tbl>
              <a:tblPr>
                <a:tableStyleId>{08FB837D-C827-4EFA-A057-4D05807E0F7C}</a:tableStyleId>
              </a:tblPr>
              <a:tblGrid>
                <a:gridCol w="1841780"/>
                <a:gridCol w="1590220"/>
                <a:gridCol w="2034391"/>
                <a:gridCol w="1879192"/>
                <a:gridCol w="2136720"/>
                <a:gridCol w="1995871"/>
                <a:gridCol w="3184605"/>
              </a:tblGrid>
              <a:tr h="485311">
                <a:tc gridSpan="2">
                  <a:txBody>
                    <a:bodyPr/>
                    <a:lstStyle/>
                    <a:p>
                      <a:pPr algn="ctr">
                        <a:lnSpc>
                          <a:spcPct val="115000"/>
                        </a:lnSpc>
                        <a:spcAft>
                          <a:spcPts val="1000"/>
                        </a:spcAft>
                      </a:pPr>
                      <a:r>
                        <a:rPr lang="el-GR" sz="2200" b="1" dirty="0">
                          <a:effectLst/>
                          <a:latin typeface="Arial"/>
                          <a:cs typeface="Arial"/>
                        </a:rPr>
                        <a:t> </a:t>
                      </a:r>
                      <a:endParaRPr lang="en-GB" sz="2200" b="1" dirty="0">
                        <a:effectLst/>
                        <a:latin typeface="Arial"/>
                        <a:ea typeface="Calibri"/>
                        <a:cs typeface="Arial"/>
                      </a:endParaRPr>
                    </a:p>
                    <a:p>
                      <a:pPr algn="ctr">
                        <a:lnSpc>
                          <a:spcPct val="115000"/>
                        </a:lnSpc>
                        <a:spcAft>
                          <a:spcPts val="1000"/>
                        </a:spcAft>
                      </a:pPr>
                      <a:r>
                        <a:rPr lang="el-GR" sz="2200" b="1" dirty="0">
                          <a:effectLst/>
                          <a:latin typeface="Arial"/>
                          <a:cs typeface="Arial"/>
                        </a:rPr>
                        <a:t> </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a:lnSpc>
                          <a:spcPct val="115000"/>
                        </a:lnSpc>
                        <a:spcAft>
                          <a:spcPts val="1000"/>
                        </a:spcAft>
                      </a:pPr>
                      <a:endParaRPr lang="en-GB" sz="2200" dirty="0">
                        <a:effectLst/>
                        <a:latin typeface="Arial" pitchFamily="34" charset="0"/>
                        <a:ea typeface="Calibri"/>
                        <a:cs typeface="Arial" pitchFamily="34" charset="0"/>
                      </a:endParaRPr>
                    </a:p>
                  </a:txBody>
                  <a:tcPr marL="92961" marR="92961" marT="0" marB="0"/>
                </a:tc>
                <a:tc gridSpan="4">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n-US" sz="2800" b="1" dirty="0" smtClean="0">
                          <a:effectLst/>
                          <a:latin typeface="Arial"/>
                          <a:cs typeface="Arial"/>
                        </a:rPr>
                        <a:t>Education</a:t>
                      </a:r>
                      <a:endParaRPr lang="en-GB" sz="28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ctr">
                        <a:lnSpc>
                          <a:spcPts val="1600"/>
                        </a:lnSpc>
                        <a:spcAft>
                          <a:spcPts val="1000"/>
                        </a:spcAft>
                      </a:pPr>
                      <a:r>
                        <a:rPr lang="en-US" sz="2200" b="1" dirty="0">
                          <a:effectLst/>
                          <a:latin typeface="Arial"/>
                          <a:cs typeface="Arial"/>
                        </a:rPr>
                        <a:t> </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r>
              <a:tr h="880955">
                <a:tc>
                  <a:txBody>
                    <a:bodyPr/>
                    <a:lstStyle/>
                    <a:p>
                      <a:pPr algn="ctr">
                        <a:lnSpc>
                          <a:spcPct val="115000"/>
                        </a:lnSpc>
                        <a:spcAft>
                          <a:spcPts val="1000"/>
                        </a:spcAft>
                      </a:pPr>
                      <a:r>
                        <a:rPr lang="el-GR" sz="2200" b="1" dirty="0">
                          <a:effectLst/>
                          <a:latin typeface="Arial"/>
                          <a:cs typeface="Arial"/>
                        </a:rPr>
                        <a:t> </a:t>
                      </a:r>
                      <a:endParaRPr lang="en-US" sz="2200" b="1" dirty="0" smtClean="0">
                        <a:effectLst/>
                        <a:latin typeface="Arial"/>
                        <a:cs typeface="Arial"/>
                      </a:endParaRPr>
                    </a:p>
                    <a:p>
                      <a:pPr algn="ctr">
                        <a:lnSpc>
                          <a:spcPct val="115000"/>
                        </a:lnSpc>
                        <a:spcAft>
                          <a:spcPts val="1000"/>
                        </a:spcAft>
                      </a:pP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15000"/>
                        </a:lnSpc>
                        <a:spcAft>
                          <a:spcPts val="1000"/>
                        </a:spcAft>
                      </a:pPr>
                      <a:r>
                        <a:rPr lang="el-GR" sz="2200" b="1" dirty="0">
                          <a:effectLst/>
                          <a:latin typeface="Arial"/>
                          <a:cs typeface="Arial"/>
                        </a:rPr>
                        <a:t> </a:t>
                      </a:r>
                      <a:endParaRPr lang="el-GR" sz="2200" b="1" dirty="0" smtClean="0">
                        <a:effectLst/>
                        <a:latin typeface="Arial"/>
                        <a:cs typeface="Arial"/>
                      </a:endParaRPr>
                    </a:p>
                    <a:p>
                      <a:pPr algn="ctr">
                        <a:lnSpc>
                          <a:spcPct val="115000"/>
                        </a:lnSpc>
                        <a:spcAft>
                          <a:spcPts val="1000"/>
                        </a:spcAft>
                      </a:pPr>
                      <a:endParaRPr lang="el-GR" sz="2200" b="1" dirty="0" smtClean="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n-US" sz="2200" b="1" dirty="0" smtClean="0">
                          <a:effectLst/>
                          <a:latin typeface="Arial"/>
                          <a:cs typeface="Arial"/>
                        </a:rPr>
                        <a:t>Primary </a:t>
                      </a:r>
                    </a:p>
                    <a:p>
                      <a:pPr algn="ctr">
                        <a:lnSpc>
                          <a:spcPts val="1600"/>
                        </a:lnSpc>
                        <a:spcAft>
                          <a:spcPts val="1000"/>
                        </a:spcAft>
                      </a:pPr>
                      <a:r>
                        <a:rPr lang="en-US" sz="2200" b="1" dirty="0" smtClean="0">
                          <a:effectLst/>
                          <a:latin typeface="Arial"/>
                          <a:cs typeface="Arial"/>
                        </a:rPr>
                        <a:t>School</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n-US" sz="2200" b="1" dirty="0" smtClean="0">
                          <a:effectLst/>
                          <a:latin typeface="Arial"/>
                          <a:cs typeface="Arial"/>
                        </a:rPr>
                        <a:t>High School</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n-US" sz="2200" b="1" dirty="0" smtClean="0">
                          <a:effectLst/>
                          <a:latin typeface="Arial"/>
                          <a:cs typeface="Arial"/>
                        </a:rPr>
                        <a:t>High School</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n-US" sz="2200" b="1" dirty="0" smtClean="0">
                          <a:effectLst/>
                          <a:latin typeface="Arial"/>
                          <a:cs typeface="Arial"/>
                        </a:rPr>
                        <a:t>University</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n-US" sz="2200" b="1" dirty="0" smtClean="0">
                          <a:effectLst/>
                          <a:latin typeface="Arial"/>
                          <a:cs typeface="Arial"/>
                        </a:rPr>
                        <a:t>Count </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r>
              <a:tr h="485311">
                <a:tc rowSpan="2">
                  <a:txBody>
                    <a:bodyPr/>
                    <a:lstStyle/>
                    <a:p>
                      <a:pPr algn="ctr">
                        <a:lnSpc>
                          <a:spcPts val="1600"/>
                        </a:lnSpc>
                        <a:spcAft>
                          <a:spcPts val="1000"/>
                        </a:spcAft>
                      </a:pPr>
                      <a:endParaRPr lang="en-US" sz="2200" b="1" dirty="0" smtClean="0">
                        <a:effectLst/>
                        <a:latin typeface="Arial"/>
                        <a:cs typeface="Arial"/>
                      </a:endParaRPr>
                    </a:p>
                    <a:p>
                      <a:pPr algn="ctr">
                        <a:lnSpc>
                          <a:spcPts val="1600"/>
                        </a:lnSpc>
                        <a:spcAft>
                          <a:spcPts val="1000"/>
                        </a:spcAft>
                      </a:pPr>
                      <a:r>
                        <a:rPr lang="en-US" sz="2200" b="1" dirty="0" smtClean="0">
                          <a:effectLst/>
                          <a:latin typeface="Arial"/>
                          <a:cs typeface="Arial"/>
                        </a:rPr>
                        <a:t>Men</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l-GR" sz="2200" b="1" dirty="0" smtClean="0">
                          <a:effectLst/>
                          <a:latin typeface="Arial"/>
                          <a:cs typeface="Arial"/>
                        </a:rPr>
                        <a:t>Count</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l-GR" sz="2200" b="1" dirty="0" smtClean="0">
                          <a:effectLst/>
                          <a:latin typeface="Arial"/>
                          <a:cs typeface="Arial"/>
                        </a:rPr>
                        <a:t>8</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l-GR" sz="2200" b="1" dirty="0" smtClean="0">
                          <a:effectLst/>
                          <a:latin typeface="Arial"/>
                          <a:cs typeface="Arial"/>
                        </a:rPr>
                        <a:t>2</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l-GR" sz="2200" b="1" dirty="0" smtClean="0">
                          <a:effectLst/>
                          <a:latin typeface="Arial"/>
                          <a:cs typeface="Arial"/>
                        </a:rPr>
                        <a:t>6</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l-GR" sz="2200" b="1" dirty="0" smtClean="0">
                          <a:effectLst/>
                          <a:latin typeface="Arial"/>
                          <a:cs typeface="Arial"/>
                        </a:rPr>
                        <a:t>4</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n-US" sz="2200" b="1" dirty="0" smtClean="0">
                          <a:effectLst/>
                          <a:latin typeface="Arial"/>
                          <a:cs typeface="Arial"/>
                        </a:rPr>
                        <a:t>20</a:t>
                      </a:r>
                    </a:p>
                    <a:p>
                      <a:pPr algn="ctr">
                        <a:lnSpc>
                          <a:spcPts val="1600"/>
                        </a:lnSpc>
                        <a:spcAft>
                          <a:spcPts val="1000"/>
                        </a:spcAft>
                      </a:pP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r>
              <a:tr h="855072">
                <a:tc vMerge="1">
                  <a:txBody>
                    <a:bodyPr/>
                    <a:lstStyle/>
                    <a:p>
                      <a:endParaRPr lang="en-GB"/>
                    </a:p>
                  </a:txBody>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l-GR" sz="2200" b="1" dirty="0" smtClean="0">
                          <a:effectLst/>
                          <a:latin typeface="Arial"/>
                          <a:cs typeface="Arial"/>
                        </a:rPr>
                        <a:t>%within </a:t>
                      </a:r>
                      <a:r>
                        <a:rPr lang="en-US" sz="2200" b="1" dirty="0" smtClean="0">
                          <a:effectLst/>
                          <a:latin typeface="Arial"/>
                          <a:cs typeface="Arial"/>
                        </a:rPr>
                        <a:t>gender</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l-GR" sz="2200" b="1" dirty="0" smtClean="0">
                          <a:effectLst/>
                          <a:latin typeface="Arial"/>
                          <a:cs typeface="Arial"/>
                        </a:rPr>
                        <a:t>40,0</a:t>
                      </a:r>
                      <a:r>
                        <a:rPr lang="el-GR" sz="2200" b="1" dirty="0">
                          <a:effectLst/>
                          <a:latin typeface="Arial"/>
                          <a:cs typeface="Arial"/>
                        </a:rPr>
                        <a:t>%</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l-GR" sz="2200" b="1" dirty="0" smtClean="0">
                          <a:effectLst/>
                          <a:latin typeface="Arial"/>
                          <a:cs typeface="Arial"/>
                        </a:rPr>
                        <a:t>10,0</a:t>
                      </a:r>
                      <a:r>
                        <a:rPr lang="el-GR" sz="2200" b="1" dirty="0">
                          <a:effectLst/>
                          <a:latin typeface="Arial"/>
                          <a:cs typeface="Arial"/>
                        </a:rPr>
                        <a:t>%</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l-GR" sz="2200" b="1" dirty="0" smtClean="0">
                          <a:effectLst/>
                          <a:latin typeface="Arial"/>
                          <a:cs typeface="Arial"/>
                        </a:rPr>
                        <a:t>30,0</a:t>
                      </a:r>
                      <a:r>
                        <a:rPr lang="el-GR" sz="2200" b="1" dirty="0">
                          <a:effectLst/>
                          <a:latin typeface="Arial"/>
                          <a:cs typeface="Arial"/>
                        </a:rPr>
                        <a:t>%</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l-GR" sz="2200" b="1" dirty="0" smtClean="0">
                          <a:effectLst/>
                          <a:latin typeface="Arial"/>
                          <a:cs typeface="Arial"/>
                        </a:rPr>
                        <a:t>20,0</a:t>
                      </a:r>
                      <a:r>
                        <a:rPr lang="el-GR" sz="2200" b="1" dirty="0">
                          <a:effectLst/>
                          <a:latin typeface="Arial"/>
                          <a:cs typeface="Arial"/>
                        </a:rPr>
                        <a:t>%</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n-US" sz="2200" b="1" dirty="0" smtClean="0">
                          <a:effectLst/>
                          <a:latin typeface="Arial"/>
                          <a:cs typeface="Arial"/>
                        </a:rPr>
                        <a:t>100</a:t>
                      </a:r>
                      <a:r>
                        <a:rPr lang="en-US" sz="2200" b="1" dirty="0">
                          <a:effectLst/>
                          <a:latin typeface="Arial"/>
                          <a:cs typeface="Arial"/>
                        </a:rPr>
                        <a:t>%</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r>
              <a:tr h="758663">
                <a:tc rowSpan="2">
                  <a:txBody>
                    <a:bodyPr/>
                    <a:lstStyle/>
                    <a:p>
                      <a:pPr algn="ctr">
                        <a:lnSpc>
                          <a:spcPts val="1600"/>
                        </a:lnSpc>
                        <a:spcAft>
                          <a:spcPts val="1000"/>
                        </a:spcAft>
                      </a:pPr>
                      <a:endParaRPr lang="en-US" sz="2200" b="1" dirty="0" smtClean="0">
                        <a:effectLst/>
                        <a:latin typeface="Arial"/>
                        <a:cs typeface="Arial"/>
                      </a:endParaRPr>
                    </a:p>
                    <a:p>
                      <a:pPr algn="ctr">
                        <a:lnSpc>
                          <a:spcPts val="1600"/>
                        </a:lnSpc>
                        <a:spcAft>
                          <a:spcPts val="1000"/>
                        </a:spcAft>
                      </a:pPr>
                      <a:r>
                        <a:rPr lang="en-US" sz="2200" b="1" dirty="0" smtClean="0">
                          <a:effectLst/>
                          <a:latin typeface="Arial"/>
                          <a:cs typeface="Arial"/>
                        </a:rPr>
                        <a:t>Women</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l-GR" sz="2200" b="1" dirty="0" smtClean="0">
                          <a:effectLst/>
                          <a:latin typeface="Arial"/>
                          <a:cs typeface="Arial"/>
                        </a:rPr>
                        <a:t>Count</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l-GR" sz="2200" b="1" dirty="0" smtClean="0">
                          <a:effectLst/>
                          <a:latin typeface="Arial"/>
                          <a:cs typeface="Arial"/>
                        </a:rPr>
                        <a:t>2</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l-GR" sz="2200" b="1" dirty="0" smtClean="0">
                          <a:effectLst/>
                          <a:latin typeface="Arial"/>
                          <a:cs typeface="Arial"/>
                        </a:rPr>
                        <a:t>3</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l-GR" sz="2200" b="1" dirty="0" smtClean="0">
                          <a:effectLst/>
                          <a:latin typeface="Arial"/>
                          <a:cs typeface="Arial"/>
                        </a:rPr>
                        <a:t>2</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l-GR" sz="2200" b="1" dirty="0" smtClean="0">
                          <a:effectLst/>
                          <a:latin typeface="Arial"/>
                          <a:cs typeface="Arial"/>
                        </a:rPr>
                        <a:t>1</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n-US" sz="2200" b="1" dirty="0" smtClean="0">
                          <a:effectLst/>
                          <a:latin typeface="Arial"/>
                          <a:cs typeface="Arial"/>
                        </a:rPr>
                        <a:t>8</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r>
              <a:tr h="855072">
                <a:tc vMerge="1">
                  <a:txBody>
                    <a:bodyPr/>
                    <a:lstStyle/>
                    <a:p>
                      <a:endParaRPr lang="en-GB"/>
                    </a:p>
                  </a:txBody>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l-GR" sz="2200" b="1" dirty="0" smtClean="0">
                          <a:effectLst/>
                          <a:latin typeface="Arial"/>
                          <a:cs typeface="Arial"/>
                        </a:rPr>
                        <a:t>%within </a:t>
                      </a:r>
                      <a:r>
                        <a:rPr lang="en-US" sz="2200" b="1" dirty="0" smtClean="0">
                          <a:effectLst/>
                          <a:latin typeface="Arial"/>
                          <a:cs typeface="Arial"/>
                        </a:rPr>
                        <a:t>gender</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l-GR" sz="2200" b="1" dirty="0" smtClean="0">
                          <a:effectLst/>
                          <a:latin typeface="Arial"/>
                          <a:cs typeface="Arial"/>
                        </a:rPr>
                        <a:t>25,0</a:t>
                      </a:r>
                      <a:r>
                        <a:rPr lang="el-GR" sz="2200" b="1" dirty="0">
                          <a:effectLst/>
                          <a:latin typeface="Arial"/>
                          <a:cs typeface="Arial"/>
                        </a:rPr>
                        <a:t>%</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l-GR" sz="2200" b="1" dirty="0" smtClean="0">
                          <a:effectLst/>
                          <a:latin typeface="Arial"/>
                          <a:cs typeface="Arial"/>
                        </a:rPr>
                        <a:t>37,5</a:t>
                      </a:r>
                      <a:r>
                        <a:rPr lang="el-GR" sz="2200" b="1" dirty="0">
                          <a:effectLst/>
                          <a:latin typeface="Arial"/>
                          <a:cs typeface="Arial"/>
                        </a:rPr>
                        <a:t>%</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l-GR" sz="2200" b="1" dirty="0" smtClean="0">
                          <a:effectLst/>
                          <a:latin typeface="Arial"/>
                          <a:cs typeface="Arial"/>
                        </a:rPr>
                        <a:t>25,0</a:t>
                      </a:r>
                      <a:r>
                        <a:rPr lang="el-GR" sz="2200" b="1" dirty="0">
                          <a:effectLst/>
                          <a:latin typeface="Arial"/>
                          <a:cs typeface="Arial"/>
                        </a:rPr>
                        <a:t>%</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l-GR" sz="2200" b="1" dirty="0" smtClean="0">
                          <a:effectLst/>
                          <a:latin typeface="Arial"/>
                          <a:cs typeface="Arial"/>
                        </a:rPr>
                        <a:t>12,5</a:t>
                      </a:r>
                      <a:r>
                        <a:rPr lang="el-GR" sz="2200" b="1" dirty="0">
                          <a:effectLst/>
                          <a:latin typeface="Arial"/>
                          <a:cs typeface="Arial"/>
                        </a:rPr>
                        <a:t>%</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600"/>
                        </a:lnSpc>
                        <a:spcAft>
                          <a:spcPts val="1000"/>
                        </a:spcAft>
                      </a:pPr>
                      <a:endParaRPr lang="el-GR" sz="2200" b="1" dirty="0" smtClean="0">
                        <a:effectLst/>
                        <a:latin typeface="Arial"/>
                        <a:cs typeface="Arial"/>
                      </a:endParaRPr>
                    </a:p>
                    <a:p>
                      <a:pPr algn="ctr">
                        <a:lnSpc>
                          <a:spcPts val="1600"/>
                        </a:lnSpc>
                        <a:spcAft>
                          <a:spcPts val="1000"/>
                        </a:spcAft>
                      </a:pPr>
                      <a:r>
                        <a:rPr lang="en-US" sz="2200" b="1" dirty="0" smtClean="0">
                          <a:effectLst/>
                          <a:latin typeface="Arial"/>
                          <a:cs typeface="Arial"/>
                        </a:rPr>
                        <a:t>100</a:t>
                      </a:r>
                      <a:r>
                        <a:rPr lang="en-US" sz="2200" b="1" dirty="0">
                          <a:effectLst/>
                          <a:latin typeface="Arial"/>
                          <a:cs typeface="Arial"/>
                        </a:rPr>
                        <a:t>%</a:t>
                      </a:r>
                      <a:endParaRPr lang="en-GB" sz="2200" b="1" dirty="0">
                        <a:effectLst/>
                        <a:latin typeface="Arial"/>
                        <a:ea typeface="Calibri"/>
                        <a:cs typeface="Arial"/>
                      </a:endParaRPr>
                    </a:p>
                  </a:txBody>
                  <a:tcPr marL="92961" marR="92961" marT="0" marB="0">
                    <a:lnL w="12700" cap="flat" cmpd="sng" algn="ctr">
                      <a:solidFill>
                        <a:srgbClr val="E8B7B7"/>
                      </a:solidFill>
                      <a:prstDash val="solid"/>
                      <a:round/>
                      <a:headEnd type="none" w="med" len="med"/>
                      <a:tailEnd type="none" w="med" len="med"/>
                    </a:lnL>
                    <a:lnR w="12700" cap="flat" cmpd="sng" algn="ctr">
                      <a:solidFill>
                        <a:srgbClr val="E8B7B7"/>
                      </a:solidFill>
                      <a:prstDash val="solid"/>
                      <a:round/>
                      <a:headEnd type="none" w="med" len="med"/>
                      <a:tailEnd type="none" w="med" len="med"/>
                    </a:lnR>
                    <a:lnT w="12700" cap="flat" cmpd="sng" algn="ctr">
                      <a:solidFill>
                        <a:srgbClr val="E8B7B7"/>
                      </a:solidFill>
                      <a:prstDash val="solid"/>
                      <a:round/>
                      <a:headEnd type="none" w="med" len="med"/>
                      <a:tailEnd type="none" w="med" len="med"/>
                    </a:lnT>
                    <a:lnB w="12700" cap="flat" cmpd="sng" algn="ctr">
                      <a:solidFill>
                        <a:srgbClr val="E8B7B7"/>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0" name="TextBox 13"/>
          <p:cNvSpPr txBox="1"/>
          <p:nvPr/>
        </p:nvSpPr>
        <p:spPr>
          <a:xfrm>
            <a:off x="29823847" y="18236160"/>
            <a:ext cx="12995611" cy="11737562"/>
          </a:xfrm>
          <a:prstGeom prst="rect">
            <a:avLst/>
          </a:prstGeom>
          <a:ln/>
        </p:spPr>
        <p:style>
          <a:lnRef idx="2">
            <a:schemeClr val="accent6"/>
          </a:lnRef>
          <a:fillRef idx="1">
            <a:schemeClr val="lt1"/>
          </a:fillRef>
          <a:effectRef idx="0">
            <a:schemeClr val="accent6"/>
          </a:effectRef>
          <a:fontRef idx="minor">
            <a:schemeClr val="dk1"/>
          </a:fontRef>
        </p:style>
        <p:txBody>
          <a:bodyPr wrap="square" lIns="102605" tIns="51302" rIns="102605" bIns="51302">
            <a:spAutoFit/>
          </a:bodyPr>
          <a:lstStyle/>
          <a:p>
            <a:pPr>
              <a:defRPr/>
            </a:pPr>
            <a:r>
              <a:rPr lang="en-US" sz="4400" b="1" dirty="0" smtClean="0">
                <a:latin typeface="Arial" pitchFamily="34" charset="0"/>
                <a:cs typeface="Arial" pitchFamily="34" charset="0"/>
              </a:rPr>
              <a:t> </a:t>
            </a:r>
          </a:p>
          <a:p>
            <a:pPr>
              <a:defRPr/>
            </a:pPr>
            <a:r>
              <a:rPr lang="en-US" sz="4400" b="1" dirty="0">
                <a:latin typeface="Arial" pitchFamily="34" charset="0"/>
                <a:cs typeface="Arial" pitchFamily="34" charset="0"/>
              </a:rPr>
              <a:t> </a:t>
            </a:r>
            <a:r>
              <a:rPr lang="en-US" sz="4400" b="1" dirty="0" smtClean="0">
                <a:latin typeface="Arial" pitchFamily="34" charset="0"/>
                <a:cs typeface="Arial" pitchFamily="34" charset="0"/>
              </a:rPr>
              <a:t>Conclusions</a:t>
            </a:r>
            <a:r>
              <a:rPr lang="en-US" sz="4400" b="1" dirty="0" smtClean="0">
                <a:solidFill>
                  <a:schemeClr val="bg1"/>
                </a:solidFill>
                <a:latin typeface="Arial" pitchFamily="34" charset="0"/>
                <a:cs typeface="Arial" pitchFamily="34" charset="0"/>
              </a:rPr>
              <a:t> </a:t>
            </a:r>
            <a:endParaRPr lang="en-US" sz="4400" b="1" dirty="0">
              <a:solidFill>
                <a:schemeClr val="bg1"/>
              </a:solidFill>
              <a:latin typeface="Arial" pitchFamily="34" charset="0"/>
              <a:cs typeface="Arial" pitchFamily="34" charset="0"/>
            </a:endParaRPr>
          </a:p>
          <a:p>
            <a:pPr>
              <a:defRPr/>
            </a:pPr>
            <a:endParaRPr lang="en-US" sz="3100" b="1" dirty="0" smtClean="0">
              <a:latin typeface="Arial" pitchFamily="34" charset="0"/>
              <a:cs typeface="Arial" pitchFamily="34" charset="0"/>
            </a:endParaRPr>
          </a:p>
          <a:p>
            <a:pPr>
              <a:defRPr/>
            </a:pPr>
            <a:endParaRPr lang="en-US" sz="3100" b="1" dirty="0">
              <a:latin typeface="Arial" pitchFamily="34" charset="0"/>
              <a:cs typeface="Arial" pitchFamily="34" charset="0"/>
            </a:endParaRPr>
          </a:p>
          <a:p>
            <a:pPr marL="457200" indent="-457200">
              <a:buFont typeface="Arial"/>
              <a:buChar char="•"/>
              <a:defRPr/>
            </a:pPr>
            <a:r>
              <a:rPr lang="en-US" sz="2700" dirty="0">
                <a:latin typeface="Arial" pitchFamily="34" charset="0"/>
                <a:cs typeface="Arial" pitchFamily="34" charset="0"/>
              </a:rPr>
              <a:t>B</a:t>
            </a:r>
            <a:r>
              <a:rPr lang="en-US" sz="2700" dirty="0" smtClean="0">
                <a:latin typeface="Arial" pitchFamily="34" charset="0"/>
                <a:cs typeface="Arial" pitchFamily="34" charset="0"/>
              </a:rPr>
              <a:t>oth </a:t>
            </a:r>
            <a:r>
              <a:rPr lang="en-US" sz="2700" dirty="0">
                <a:latin typeface="Arial" pitchFamily="34" charset="0"/>
                <a:cs typeface="Arial" pitchFamily="34" charset="0"/>
              </a:rPr>
              <a:t>BDAE and BNT (short </a:t>
            </a:r>
            <a:r>
              <a:rPr lang="en-US" sz="2700" dirty="0" smtClean="0">
                <a:latin typeface="Arial" pitchFamily="34" charset="0"/>
                <a:cs typeface="Arial" pitchFamily="34" charset="0"/>
              </a:rPr>
              <a:t>version) </a:t>
            </a:r>
            <a:r>
              <a:rPr lang="en-US" sz="2700" dirty="0">
                <a:latin typeface="Arial" pitchFamily="34" charset="0"/>
                <a:cs typeface="Arial" pitchFamily="34" charset="0"/>
              </a:rPr>
              <a:t>seemed to detect the same difficulties in communication as do BDAE and BNT </a:t>
            </a:r>
            <a:r>
              <a:rPr lang="en-US" sz="2700" dirty="0" smtClean="0">
                <a:latin typeface="Arial" pitchFamily="34" charset="0"/>
                <a:cs typeface="Arial" pitchFamily="34" charset="0"/>
              </a:rPr>
              <a:t>(standard editions</a:t>
            </a:r>
            <a:r>
              <a:rPr lang="en-US" sz="2700" dirty="0">
                <a:latin typeface="Arial" pitchFamily="34" charset="0"/>
                <a:cs typeface="Arial" pitchFamily="34" charset="0"/>
              </a:rPr>
              <a:t>), regardless of whether the protocols were administered by different examiners and/or after a certain time period.  </a:t>
            </a:r>
            <a:endParaRPr lang="el-GR" sz="2700" dirty="0">
              <a:latin typeface="Arial" pitchFamily="34" charset="0"/>
              <a:cs typeface="Arial" pitchFamily="34" charset="0"/>
            </a:endParaRPr>
          </a:p>
          <a:p>
            <a:pPr>
              <a:defRPr/>
            </a:pPr>
            <a:endParaRPr lang="en-US" sz="2700" dirty="0" smtClean="0">
              <a:latin typeface="Arial" pitchFamily="34" charset="0"/>
              <a:cs typeface="Arial" pitchFamily="34" charset="0"/>
            </a:endParaRPr>
          </a:p>
          <a:p>
            <a:pPr>
              <a:defRPr/>
            </a:pPr>
            <a:endParaRPr lang="el-GR" sz="2700" dirty="0">
              <a:latin typeface="Arial" pitchFamily="34" charset="0"/>
              <a:cs typeface="Arial" pitchFamily="34" charset="0"/>
            </a:endParaRPr>
          </a:p>
          <a:p>
            <a:pPr marL="457200" indent="-457200">
              <a:buFont typeface="Arial"/>
              <a:buChar char="•"/>
              <a:defRPr/>
            </a:pPr>
            <a:r>
              <a:rPr lang="el-GR" sz="2700" dirty="0">
                <a:latin typeface="Arial" pitchFamily="34" charset="0"/>
                <a:cs typeface="Arial" pitchFamily="34" charset="0"/>
              </a:rPr>
              <a:t>Τ</a:t>
            </a:r>
            <a:r>
              <a:rPr lang="en-US" sz="2700" dirty="0">
                <a:latin typeface="Arial" pitchFamily="34" charset="0"/>
                <a:cs typeface="Arial" pitchFamily="34" charset="0"/>
              </a:rPr>
              <a:t>he protocols were administered to participants of different gender, age and education level, suggesting that the short edition of both BDAE and BNT could be equally effective and reliable as their </a:t>
            </a:r>
            <a:r>
              <a:rPr lang="en-US" sz="2700" dirty="0" smtClean="0">
                <a:latin typeface="Arial" pitchFamily="34" charset="0"/>
                <a:cs typeface="Arial" pitchFamily="34" charset="0"/>
              </a:rPr>
              <a:t>standard </a:t>
            </a:r>
            <a:r>
              <a:rPr lang="en-US" sz="2700" dirty="0">
                <a:latin typeface="Arial" pitchFamily="34" charset="0"/>
                <a:cs typeface="Arial" pitchFamily="34" charset="0"/>
              </a:rPr>
              <a:t>editions when administering to different populations.   </a:t>
            </a:r>
            <a:endParaRPr lang="en-GB" sz="2700" dirty="0">
              <a:latin typeface="Arial" pitchFamily="34" charset="0"/>
              <a:cs typeface="Arial" pitchFamily="34" charset="0"/>
            </a:endParaRPr>
          </a:p>
          <a:p>
            <a:pPr>
              <a:buFont typeface="Arial" pitchFamily="34" charset="0"/>
              <a:buChar char="•"/>
              <a:defRPr/>
            </a:pPr>
            <a:endParaRPr lang="en-GB" sz="2700" dirty="0" smtClean="0">
              <a:latin typeface="Arial" pitchFamily="34" charset="0"/>
              <a:cs typeface="Arial" pitchFamily="34" charset="0"/>
            </a:endParaRPr>
          </a:p>
          <a:p>
            <a:pPr>
              <a:defRPr/>
            </a:pPr>
            <a:endParaRPr lang="en-GB" sz="2700" dirty="0">
              <a:latin typeface="Arial" pitchFamily="34" charset="0"/>
              <a:cs typeface="Arial" pitchFamily="34" charset="0"/>
            </a:endParaRPr>
          </a:p>
          <a:p>
            <a:pPr marL="457200" indent="-457200">
              <a:buFont typeface="Arial"/>
              <a:buChar char="•"/>
              <a:defRPr/>
            </a:pPr>
            <a:r>
              <a:rPr lang="en-US" sz="2700" dirty="0">
                <a:latin typeface="Arial" pitchFamily="34" charset="0"/>
                <a:cs typeface="Arial" pitchFamily="34" charset="0"/>
              </a:rPr>
              <a:t>Results on </a:t>
            </a:r>
            <a:r>
              <a:rPr lang="el-GR" sz="2700" dirty="0">
                <a:latin typeface="Arial" pitchFamily="34" charset="0"/>
                <a:cs typeface="Arial" pitchFamily="34" charset="0"/>
              </a:rPr>
              <a:t>ΒΝΤ</a:t>
            </a:r>
            <a:r>
              <a:rPr lang="en-US" sz="2700" dirty="0">
                <a:latin typeface="Arial" pitchFamily="34" charset="0"/>
                <a:cs typeface="Arial" pitchFamily="34" charset="0"/>
              </a:rPr>
              <a:t> agreed with previous findings, indicating  a significantly high correlation between short and </a:t>
            </a:r>
            <a:r>
              <a:rPr lang="en-US" sz="2700" dirty="0" smtClean="0">
                <a:latin typeface="Arial" pitchFamily="34" charset="0"/>
                <a:cs typeface="Arial" pitchFamily="34" charset="0"/>
              </a:rPr>
              <a:t>standard </a:t>
            </a:r>
            <a:r>
              <a:rPr lang="en-US" sz="2700" dirty="0">
                <a:latin typeface="Arial" pitchFamily="34" charset="0"/>
                <a:cs typeface="Arial" pitchFamily="34" charset="0"/>
              </a:rPr>
              <a:t>, irrespective of </a:t>
            </a:r>
            <a:r>
              <a:rPr lang="en-US" sz="2700" dirty="0" smtClean="0">
                <a:latin typeface="Arial" pitchFamily="34" charset="0"/>
                <a:cs typeface="Arial" pitchFamily="34" charset="0"/>
              </a:rPr>
              <a:t>age</a:t>
            </a:r>
            <a:r>
              <a:rPr lang="el-GR" sz="2700" baseline="30000" dirty="0" smtClean="0">
                <a:latin typeface="Arial" pitchFamily="34" charset="0"/>
                <a:cs typeface="Arial" pitchFamily="34" charset="0"/>
              </a:rPr>
              <a:t>4</a:t>
            </a:r>
            <a:r>
              <a:rPr lang="en-US" sz="2700" dirty="0" smtClean="0">
                <a:latin typeface="Arial" pitchFamily="34" charset="0"/>
                <a:cs typeface="Arial" pitchFamily="34" charset="0"/>
              </a:rPr>
              <a:t> . </a:t>
            </a:r>
            <a:endParaRPr lang="el-GR" sz="2700" dirty="0">
              <a:latin typeface="Arial" pitchFamily="34" charset="0"/>
              <a:cs typeface="Arial" pitchFamily="34" charset="0"/>
            </a:endParaRPr>
          </a:p>
          <a:p>
            <a:pPr>
              <a:defRPr/>
            </a:pPr>
            <a:endParaRPr lang="en-US" sz="2700" dirty="0" smtClean="0">
              <a:latin typeface="Arial" pitchFamily="34" charset="0"/>
              <a:cs typeface="Arial" pitchFamily="34" charset="0"/>
            </a:endParaRPr>
          </a:p>
          <a:p>
            <a:pPr>
              <a:defRPr/>
            </a:pPr>
            <a:endParaRPr lang="el-GR" sz="2700" dirty="0">
              <a:latin typeface="Arial" pitchFamily="34" charset="0"/>
              <a:cs typeface="Arial" pitchFamily="34" charset="0"/>
            </a:endParaRPr>
          </a:p>
          <a:p>
            <a:pPr marL="457200" indent="-457200">
              <a:buFont typeface="Arial"/>
              <a:buChar char="•"/>
              <a:defRPr/>
            </a:pPr>
            <a:r>
              <a:rPr lang="en-US" sz="2700" dirty="0">
                <a:latin typeface="Arial" pitchFamily="34" charset="0"/>
                <a:cs typeface="Arial" pitchFamily="34" charset="0"/>
              </a:rPr>
              <a:t>Further research is needed in order to explore in more detail the sensitivity of BDAE and BNT short </a:t>
            </a:r>
            <a:r>
              <a:rPr lang="en-US" sz="2700" dirty="0" smtClean="0">
                <a:latin typeface="Arial" pitchFamily="34" charset="0"/>
                <a:cs typeface="Arial" pitchFamily="34" charset="0"/>
              </a:rPr>
              <a:t>versions  </a:t>
            </a:r>
            <a:r>
              <a:rPr lang="en-US" sz="2700" dirty="0">
                <a:latin typeface="Arial" pitchFamily="34" charset="0"/>
                <a:cs typeface="Arial" pitchFamily="34" charset="0"/>
              </a:rPr>
              <a:t>to change and their appropriateness for use as a clinical outcome measure.</a:t>
            </a:r>
            <a:endParaRPr lang="el-GR" sz="2700" dirty="0">
              <a:latin typeface="Arial" pitchFamily="34" charset="0"/>
              <a:cs typeface="Arial" pitchFamily="34" charset="0"/>
            </a:endParaRPr>
          </a:p>
          <a:p>
            <a:pPr>
              <a:buFont typeface="Arial" pitchFamily="34" charset="0"/>
              <a:buChar char="•"/>
              <a:defRPr/>
            </a:pPr>
            <a:endParaRPr lang="en-US" sz="3100" dirty="0" smtClean="0">
              <a:solidFill>
                <a:schemeClr val="bg1"/>
              </a:solidFill>
              <a:latin typeface="Arial" pitchFamily="34" charset="0"/>
              <a:cs typeface="Arial" pitchFamily="34" charset="0"/>
            </a:endParaRPr>
          </a:p>
          <a:p>
            <a:pPr>
              <a:defRPr/>
            </a:pPr>
            <a:endParaRPr lang="en-US" sz="3100" dirty="0">
              <a:solidFill>
                <a:schemeClr val="bg1"/>
              </a:solidFill>
              <a:latin typeface="Arial" pitchFamily="34" charset="0"/>
              <a:cs typeface="Arial" pitchFamily="34" charset="0"/>
            </a:endParaRPr>
          </a:p>
          <a:p>
            <a:pPr>
              <a:defRPr/>
            </a:pPr>
            <a:endParaRPr lang="en-US" sz="3100" dirty="0">
              <a:solidFill>
                <a:schemeClr val="bg1"/>
              </a:solidFill>
              <a:latin typeface="Arial" pitchFamily="34" charset="0"/>
              <a:cs typeface="Arial" pitchFamily="34" charset="0"/>
            </a:endParaRPr>
          </a:p>
        </p:txBody>
      </p:sp>
      <p:sp>
        <p:nvSpPr>
          <p:cNvPr id="2150" name="TextBox 7"/>
          <p:cNvSpPr txBox="1">
            <a:spLocks noChangeArrowheads="1"/>
          </p:cNvSpPr>
          <p:nvPr/>
        </p:nvSpPr>
        <p:spPr bwMode="auto">
          <a:xfrm>
            <a:off x="29823847" y="30899574"/>
            <a:ext cx="12995611" cy="1543332"/>
          </a:xfrm>
          <a:prstGeom prst="rect">
            <a:avLst/>
          </a:prstGeom>
          <a:noFill/>
          <a:ln>
            <a:solidFill>
              <a:schemeClr val="accent6"/>
            </a:solidFill>
            <a:prstDash val="solid"/>
            <a:headEnd/>
            <a:tailEnd/>
          </a:ln>
        </p:spPr>
        <p:style>
          <a:lnRef idx="2">
            <a:schemeClr val="accent6"/>
          </a:lnRef>
          <a:fillRef idx="1">
            <a:schemeClr val="lt1"/>
          </a:fillRef>
          <a:effectRef idx="0">
            <a:schemeClr val="accent6"/>
          </a:effectRef>
          <a:fontRef idx="minor">
            <a:schemeClr val="dk1"/>
          </a:fontRef>
        </p:style>
        <p:txBody>
          <a:bodyPr wrap="square" lIns="461606" tIns="230803" rIns="461606" bIns="230803">
            <a:spAutoFit/>
          </a:bodyPr>
          <a:lstStyle/>
          <a:p>
            <a:pPr lvl="0" eaLnBrk="0" hangingPunct="0">
              <a:spcBef>
                <a:spcPct val="20000"/>
              </a:spcBef>
            </a:pPr>
            <a:r>
              <a:rPr lang="en-US" altLang="el-GR" sz="1400" b="1" dirty="0">
                <a:latin typeface="Arial" charset="0"/>
                <a:cs typeface="Arial" charset="0"/>
              </a:rPr>
              <a:t>References:  </a:t>
            </a:r>
            <a:r>
              <a:rPr lang="el-GR" altLang="el-GR" sz="1400" dirty="0">
                <a:latin typeface="Arial"/>
                <a:cs typeface="Arial"/>
              </a:rPr>
              <a:t>1</a:t>
            </a:r>
            <a:r>
              <a:rPr lang="el-GR" altLang="el-GR" sz="1400" dirty="0" smtClean="0">
                <a:latin typeface="Arial"/>
                <a:cs typeface="Arial"/>
              </a:rPr>
              <a:t>.</a:t>
            </a:r>
            <a:r>
              <a:rPr lang="en-US" sz="1400" dirty="0">
                <a:latin typeface="Arial"/>
                <a:cs typeface="Arial"/>
              </a:rPr>
              <a:t> </a:t>
            </a:r>
            <a:r>
              <a:rPr lang="en-US" sz="1400" dirty="0" smtClean="0">
                <a:latin typeface="Arial"/>
                <a:cs typeface="Arial"/>
              </a:rPr>
              <a:t>Papathanasiou, </a:t>
            </a:r>
            <a:r>
              <a:rPr lang="en-US" sz="1400" dirty="0">
                <a:latin typeface="Arial"/>
                <a:cs typeface="Arial"/>
              </a:rPr>
              <a:t>I., </a:t>
            </a:r>
            <a:r>
              <a:rPr lang="en-US" sz="1400" dirty="0" smtClean="0">
                <a:latin typeface="Arial"/>
                <a:cs typeface="Arial"/>
              </a:rPr>
              <a:t>Papadimitriou, </a:t>
            </a:r>
            <a:r>
              <a:rPr lang="en-US" sz="1400" dirty="0">
                <a:latin typeface="Arial"/>
                <a:cs typeface="Arial"/>
              </a:rPr>
              <a:t>D., </a:t>
            </a:r>
            <a:r>
              <a:rPr lang="en-US" sz="1400" dirty="0" err="1" smtClean="0">
                <a:latin typeface="Arial"/>
                <a:cs typeface="Arial"/>
              </a:rPr>
              <a:t>Gavrilou</a:t>
            </a:r>
            <a:r>
              <a:rPr lang="en-US" sz="1400" dirty="0" smtClean="0">
                <a:latin typeface="Arial"/>
                <a:cs typeface="Arial"/>
              </a:rPr>
              <a:t>, </a:t>
            </a:r>
            <a:r>
              <a:rPr lang="en-US" sz="1400" dirty="0">
                <a:latin typeface="Arial"/>
                <a:cs typeface="Arial"/>
              </a:rPr>
              <a:t>V., </a:t>
            </a:r>
            <a:r>
              <a:rPr lang="en-US" sz="1400" dirty="0" err="1" smtClean="0">
                <a:latin typeface="Arial"/>
                <a:cs typeface="Arial"/>
              </a:rPr>
              <a:t>Mihou</a:t>
            </a:r>
            <a:r>
              <a:rPr lang="en-US" sz="1400" dirty="0" smtClean="0">
                <a:latin typeface="Arial"/>
                <a:cs typeface="Arial"/>
              </a:rPr>
              <a:t>, </a:t>
            </a:r>
            <a:r>
              <a:rPr lang="en-US" sz="1400" dirty="0">
                <a:latin typeface="Arial"/>
                <a:cs typeface="Arial"/>
              </a:rPr>
              <a:t>A., (2008). Psychometric </a:t>
            </a:r>
            <a:r>
              <a:rPr lang="en-US" sz="1400" dirty="0" err="1">
                <a:latin typeface="Arial"/>
                <a:cs typeface="Arial"/>
              </a:rPr>
              <a:t>propertis</a:t>
            </a:r>
            <a:r>
              <a:rPr lang="en-US" sz="1400" dirty="0">
                <a:latin typeface="Arial"/>
                <a:cs typeface="Arial"/>
              </a:rPr>
              <a:t> of BDAE in normal adult population: the effect of age and gender (in Greek). Psychology 15, 398-410 (Greek edition)</a:t>
            </a:r>
            <a:r>
              <a:rPr lang="en-US" sz="1400" dirty="0" smtClean="0">
                <a:latin typeface="Arial"/>
                <a:cs typeface="Arial"/>
              </a:rPr>
              <a:t>.</a:t>
            </a:r>
            <a:r>
              <a:rPr lang="en-US" sz="1400" dirty="0">
                <a:latin typeface="Arial"/>
                <a:cs typeface="Arial"/>
              </a:rPr>
              <a:t> </a:t>
            </a:r>
            <a:r>
              <a:rPr lang="el-GR" altLang="el-GR" sz="1400" dirty="0" smtClean="0">
                <a:latin typeface="Arial"/>
                <a:cs typeface="Arial"/>
              </a:rPr>
              <a:t>2</a:t>
            </a:r>
            <a:r>
              <a:rPr lang="en-US" altLang="el-GR" sz="1400" dirty="0" smtClean="0">
                <a:latin typeface="Arial"/>
                <a:cs typeface="Arial"/>
              </a:rPr>
              <a:t>. </a:t>
            </a:r>
            <a:r>
              <a:rPr lang="en-US" altLang="el-GR" sz="1400" dirty="0" err="1" smtClean="0">
                <a:latin typeface="Arial"/>
                <a:cs typeface="Arial"/>
              </a:rPr>
              <a:t>Spreen</a:t>
            </a:r>
            <a:r>
              <a:rPr lang="en-US" altLang="el-GR" sz="1400" dirty="0" smtClean="0">
                <a:latin typeface="Arial"/>
                <a:cs typeface="Arial"/>
              </a:rPr>
              <a:t>, O., &amp; </a:t>
            </a:r>
            <a:r>
              <a:rPr lang="en-US" altLang="el-GR" sz="1400" dirty="0" err="1" smtClean="0">
                <a:latin typeface="Arial"/>
                <a:cs typeface="Arial"/>
              </a:rPr>
              <a:t>Risser</a:t>
            </a:r>
            <a:r>
              <a:rPr lang="en-US" altLang="el-GR" sz="1400" dirty="0" smtClean="0">
                <a:latin typeface="Arial"/>
                <a:cs typeface="Arial"/>
              </a:rPr>
              <a:t>, A. H., </a:t>
            </a:r>
            <a:r>
              <a:rPr lang="en-US" altLang="el-GR" sz="1400" dirty="0">
                <a:latin typeface="Arial"/>
                <a:cs typeface="Arial"/>
              </a:rPr>
              <a:t>(2003). </a:t>
            </a:r>
            <a:r>
              <a:rPr lang="en-US" altLang="el-GR" sz="1400" i="1" dirty="0">
                <a:latin typeface="Arial"/>
                <a:cs typeface="Arial"/>
              </a:rPr>
              <a:t>Assessment of Aphasia</a:t>
            </a:r>
            <a:r>
              <a:rPr lang="en-US" altLang="el-GR" sz="1400" dirty="0">
                <a:latin typeface="Arial"/>
                <a:cs typeface="Arial"/>
              </a:rPr>
              <a:t>. Oxford University Press, </a:t>
            </a:r>
            <a:r>
              <a:rPr lang="en-US" altLang="el-GR" sz="1400" dirty="0" smtClean="0">
                <a:latin typeface="Arial"/>
                <a:cs typeface="Arial"/>
              </a:rPr>
              <a:t>, 123-129, </a:t>
            </a:r>
            <a:r>
              <a:rPr lang="en-US" altLang="el-GR" sz="1400" dirty="0">
                <a:latin typeface="Arial"/>
                <a:cs typeface="Arial"/>
              </a:rPr>
              <a:t>61-</a:t>
            </a:r>
            <a:r>
              <a:rPr lang="en-US" altLang="el-GR" sz="1400" dirty="0" smtClean="0">
                <a:latin typeface="Arial"/>
                <a:cs typeface="Arial"/>
              </a:rPr>
              <a:t>67.  </a:t>
            </a:r>
            <a:r>
              <a:rPr lang="el-GR" altLang="el-GR" sz="1400" dirty="0" smtClean="0">
                <a:latin typeface="Arial"/>
                <a:cs typeface="Arial"/>
              </a:rPr>
              <a:t>3.</a:t>
            </a:r>
            <a:r>
              <a:rPr lang="en-US" altLang="el-GR" sz="1400" dirty="0" err="1">
                <a:latin typeface="Arial"/>
                <a:cs typeface="Arial"/>
              </a:rPr>
              <a:t>Simos</a:t>
            </a:r>
            <a:r>
              <a:rPr lang="en-US" altLang="el-GR" sz="1400" dirty="0">
                <a:latin typeface="Arial"/>
                <a:cs typeface="Arial"/>
              </a:rPr>
              <a:t>, P. G., </a:t>
            </a:r>
            <a:r>
              <a:rPr lang="en-US" altLang="el-GR" sz="1400" dirty="0" err="1">
                <a:latin typeface="Arial"/>
                <a:cs typeface="Arial"/>
              </a:rPr>
              <a:t>Kaselimis</a:t>
            </a:r>
            <a:r>
              <a:rPr lang="en-US" altLang="el-GR" sz="1400" dirty="0">
                <a:latin typeface="Arial"/>
                <a:cs typeface="Arial"/>
              </a:rPr>
              <a:t>, D. &amp; </a:t>
            </a:r>
            <a:r>
              <a:rPr lang="en-US" altLang="el-GR" sz="1400" dirty="0" err="1">
                <a:latin typeface="Arial"/>
                <a:cs typeface="Arial"/>
              </a:rPr>
              <a:t>Mouzaki</a:t>
            </a:r>
            <a:r>
              <a:rPr lang="en-US" altLang="el-GR" sz="1400" dirty="0">
                <a:latin typeface="Arial"/>
                <a:cs typeface="Arial"/>
              </a:rPr>
              <a:t>, A. (2011). Age, gender, and education effects on vocabulary measures in Greek. </a:t>
            </a:r>
            <a:r>
              <a:rPr lang="en-US" altLang="el-GR" sz="1400" i="1" dirty="0">
                <a:latin typeface="Arial"/>
                <a:cs typeface="Arial"/>
              </a:rPr>
              <a:t>Aphasiology, </a:t>
            </a:r>
            <a:r>
              <a:rPr lang="en-US" altLang="el-GR" sz="1400" dirty="0">
                <a:latin typeface="Arial"/>
                <a:cs typeface="Arial"/>
              </a:rPr>
              <a:t>25 : 4</a:t>
            </a:r>
            <a:r>
              <a:rPr lang="en-US" altLang="el-GR" sz="1400" i="1" dirty="0">
                <a:latin typeface="Arial"/>
                <a:cs typeface="Arial"/>
              </a:rPr>
              <a:t>, </a:t>
            </a:r>
            <a:r>
              <a:rPr lang="en-US" altLang="el-GR" sz="1400" dirty="0" smtClean="0">
                <a:latin typeface="Arial"/>
                <a:cs typeface="Arial"/>
              </a:rPr>
              <a:t>475-491. </a:t>
            </a:r>
            <a:r>
              <a:rPr lang="el-GR" altLang="el-GR" sz="1400" dirty="0" smtClean="0">
                <a:latin typeface="Arial"/>
                <a:cs typeface="Arial"/>
              </a:rPr>
              <a:t>4.</a:t>
            </a:r>
            <a:r>
              <a:rPr lang="en-US" altLang="el-GR" sz="1400" dirty="0" err="1">
                <a:latin typeface="Arial"/>
                <a:cs typeface="Arial"/>
              </a:rPr>
              <a:t>Simos</a:t>
            </a:r>
            <a:r>
              <a:rPr lang="en-US" altLang="el-GR" sz="1400" dirty="0">
                <a:latin typeface="Arial"/>
                <a:cs typeface="Arial"/>
              </a:rPr>
              <a:t>, </a:t>
            </a:r>
            <a:r>
              <a:rPr lang="en-US" altLang="el-GR" sz="1400" dirty="0" smtClean="0">
                <a:latin typeface="Arial"/>
                <a:cs typeface="Arial"/>
              </a:rPr>
              <a:t>P. G</a:t>
            </a:r>
            <a:r>
              <a:rPr lang="en-US" altLang="el-GR" sz="1400" dirty="0">
                <a:latin typeface="Arial"/>
                <a:cs typeface="Arial"/>
              </a:rPr>
              <a:t>. , </a:t>
            </a:r>
            <a:r>
              <a:rPr lang="en-US" altLang="el-GR" sz="1400" dirty="0" err="1" smtClean="0">
                <a:latin typeface="Arial"/>
                <a:cs typeface="Arial"/>
              </a:rPr>
              <a:t>Kasselimis</a:t>
            </a:r>
            <a:r>
              <a:rPr lang="en-US" altLang="el-GR" sz="1400" dirty="0">
                <a:latin typeface="Arial"/>
                <a:cs typeface="Arial"/>
              </a:rPr>
              <a:t>, </a:t>
            </a:r>
            <a:r>
              <a:rPr lang="en-US" altLang="el-GR" sz="1400" dirty="0" smtClean="0">
                <a:latin typeface="Arial"/>
                <a:cs typeface="Arial"/>
              </a:rPr>
              <a:t>D., &amp; </a:t>
            </a:r>
            <a:r>
              <a:rPr lang="en-US" altLang="el-GR" sz="1400" dirty="0" err="1" smtClean="0">
                <a:latin typeface="Arial"/>
                <a:cs typeface="Arial"/>
              </a:rPr>
              <a:t>Mouzaki</a:t>
            </a:r>
            <a:r>
              <a:rPr lang="en-US" altLang="el-GR" sz="1400" dirty="0">
                <a:latin typeface="Arial"/>
                <a:cs typeface="Arial"/>
              </a:rPr>
              <a:t>, </a:t>
            </a:r>
            <a:r>
              <a:rPr lang="en-US" altLang="el-GR" sz="1400" dirty="0" smtClean="0">
                <a:latin typeface="Arial"/>
                <a:cs typeface="Arial"/>
              </a:rPr>
              <a:t>A.,(</a:t>
            </a:r>
            <a:r>
              <a:rPr lang="en-US" altLang="el-GR" sz="1400" dirty="0">
                <a:latin typeface="Arial"/>
                <a:cs typeface="Arial"/>
              </a:rPr>
              <a:t>2011) 'Effects of demographic variables and health status on brief vocabulary measures in Greek', </a:t>
            </a:r>
            <a:r>
              <a:rPr lang="en-US" altLang="el-GR" sz="1400" i="1" dirty="0">
                <a:latin typeface="Arial"/>
                <a:cs typeface="Arial"/>
              </a:rPr>
              <a:t>Aphasiology</a:t>
            </a:r>
            <a:r>
              <a:rPr lang="en-US" altLang="el-GR" sz="1400" dirty="0">
                <a:latin typeface="Arial"/>
                <a:cs typeface="Arial"/>
              </a:rPr>
              <a:t>, 25: 4, 492 — </a:t>
            </a:r>
            <a:r>
              <a:rPr lang="en-US" altLang="el-GR" sz="1400" dirty="0" smtClean="0">
                <a:latin typeface="Arial"/>
                <a:cs typeface="Arial"/>
              </a:rPr>
              <a:t>504.</a:t>
            </a:r>
          </a:p>
        </p:txBody>
      </p:sp>
      <p:pic>
        <p:nvPicPr>
          <p:cNvPr id="21" name="Picture 2" descr="C:\Documents and Settings\antonia\Τα έγγραφά μου\Downloads\logotupo.jpe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89632" y="316745"/>
            <a:ext cx="2150997" cy="2150997"/>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Documents and Settings\antonia\Επιφάνεια εργασίας\Picture2.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246838" y="17515442"/>
            <a:ext cx="7200417" cy="57374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Τήξη">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1300</TotalTime>
  <Words>1044</Words>
  <Application>Microsoft Office PowerPoint</Application>
  <PresentationFormat>Custom</PresentationFormat>
  <Paragraphs>191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 Boston Diagnostic Assessment Examination and Boston Naming Test for Aphasia (short editions) in Greek Psychometric Evaluation Atsidakou, M 2,3., Siganou, Z 2., Skoulakari, I.1, Papathanasiou, I.  1, 2, 3    1, Division of Language and Communication Science, SHS, City University London,UK 2 Department of Speech and Language Therapy, TEI of Western Greece Patras, Greece 3Thalis Aphasia Project, Department of Linguistics, School of Philosophy, University of Athens, Greece</vt:lpstr>
    </vt:vector>
  </TitlesOfParts>
  <Company>SLT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Eva Efstratiadou</dc:creator>
  <cp:lastModifiedBy>antonia</cp:lastModifiedBy>
  <cp:revision>152</cp:revision>
  <cp:lastPrinted>2014-11-03T19:29:06Z</cp:lastPrinted>
  <dcterms:created xsi:type="dcterms:W3CDTF">2011-08-02T07:56:51Z</dcterms:created>
  <dcterms:modified xsi:type="dcterms:W3CDTF">2014-11-03T20:41:15Z</dcterms:modified>
</cp:coreProperties>
</file>